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16" r:id="rId2"/>
  </p:sldMasterIdLst>
  <p:notesMasterIdLst>
    <p:notesMasterId r:id="rId18"/>
  </p:notesMasterIdLst>
  <p:handoutMasterIdLst>
    <p:handoutMasterId r:id="rId19"/>
  </p:handoutMasterIdLst>
  <p:sldIdLst>
    <p:sldId id="264" r:id="rId3"/>
    <p:sldId id="258" r:id="rId4"/>
    <p:sldId id="282" r:id="rId5"/>
    <p:sldId id="265" r:id="rId6"/>
    <p:sldId id="272" r:id="rId7"/>
    <p:sldId id="266" r:id="rId8"/>
    <p:sldId id="267" r:id="rId9"/>
    <p:sldId id="268" r:id="rId10"/>
    <p:sldId id="269" r:id="rId11"/>
    <p:sldId id="270" r:id="rId12"/>
    <p:sldId id="271" r:id="rId13"/>
    <p:sldId id="274" r:id="rId14"/>
    <p:sldId id="273" r:id="rId15"/>
    <p:sldId id="283" r:id="rId16"/>
    <p:sldId id="276" r:id="rId17"/>
  </p:sldIdLst>
  <p:sldSz cx="9144000" cy="5143500" type="screen16x9"/>
  <p:notesSz cx="6669088" cy="977582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4">
          <p15:clr>
            <a:srgbClr val="A4A3A4"/>
          </p15:clr>
        </p15:guide>
        <p15:guide id="2" orient="horz" pos="509">
          <p15:clr>
            <a:srgbClr val="A4A3A4"/>
          </p15:clr>
        </p15:guide>
        <p15:guide id="3" orient="horz" pos="762">
          <p15:clr>
            <a:srgbClr val="A4A3A4"/>
          </p15:clr>
        </p15:guide>
        <p15:guide id="4" orient="horz" pos="1017">
          <p15:clr>
            <a:srgbClr val="A4A3A4"/>
          </p15:clr>
        </p15:guide>
        <p15:guide id="5" orient="horz" pos="1271">
          <p15:clr>
            <a:srgbClr val="A4A3A4"/>
          </p15:clr>
        </p15:guide>
        <p15:guide id="6" orient="horz" pos="1525">
          <p15:clr>
            <a:srgbClr val="A4A3A4"/>
          </p15:clr>
        </p15:guide>
        <p15:guide id="7" orient="horz" pos="1779">
          <p15:clr>
            <a:srgbClr val="A4A3A4"/>
          </p15:clr>
        </p15:guide>
        <p15:guide id="8" orient="horz" pos="2033">
          <p15:clr>
            <a:srgbClr val="A4A3A4"/>
          </p15:clr>
        </p15:guide>
        <p15:guide id="9" orient="horz" pos="2287">
          <p15:clr>
            <a:srgbClr val="A4A3A4"/>
          </p15:clr>
        </p15:guide>
        <p15:guide id="10" orient="horz" pos="2541">
          <p15:clr>
            <a:srgbClr val="A4A3A4"/>
          </p15:clr>
        </p15:guide>
        <p15:guide id="11" orient="horz" pos="2795">
          <p15:clr>
            <a:srgbClr val="A4A3A4"/>
          </p15:clr>
        </p15:guide>
        <p15:guide id="12" orient="horz" pos="3049">
          <p15:clr>
            <a:srgbClr val="A4A3A4"/>
          </p15:clr>
        </p15:guide>
        <p15:guide id="13" pos="159">
          <p15:clr>
            <a:srgbClr val="A4A3A4"/>
          </p15:clr>
        </p15:guide>
        <p15:guide id="14" pos="318">
          <p15:clr>
            <a:srgbClr val="A4A3A4"/>
          </p15:clr>
        </p15:guide>
        <p15:guide id="15" pos="635">
          <p15:clr>
            <a:srgbClr val="A4A3A4"/>
          </p15:clr>
        </p15:guide>
        <p15:guide id="16" pos="483">
          <p15:clr>
            <a:srgbClr val="A4A3A4"/>
          </p15:clr>
        </p15:guide>
        <p15:guide id="17" pos="793">
          <p15:clr>
            <a:srgbClr val="A4A3A4"/>
          </p15:clr>
        </p15:guide>
        <p15:guide id="18" pos="953">
          <p15:clr>
            <a:srgbClr val="A4A3A4"/>
          </p15:clr>
        </p15:guide>
        <p15:guide id="19" pos="1111">
          <p15:clr>
            <a:srgbClr val="A4A3A4"/>
          </p15:clr>
        </p15:guide>
        <p15:guide id="20" pos="1269">
          <p15:clr>
            <a:srgbClr val="A4A3A4"/>
          </p15:clr>
        </p15:guide>
        <p15:guide id="21" pos="1429">
          <p15:clr>
            <a:srgbClr val="A4A3A4"/>
          </p15:clr>
        </p15:guide>
        <p15:guide id="22" orient="horz" pos="260">
          <p15:clr>
            <a:srgbClr val="A4A3A4"/>
          </p15:clr>
        </p15:guide>
        <p15:guide id="23" orient="horz" pos="1531">
          <p15:clr>
            <a:srgbClr val="A4A3A4"/>
          </p15:clr>
        </p15:guide>
        <p15:guide id="24" orient="horz" pos="2500">
          <p15:clr>
            <a:srgbClr val="A4A3A4"/>
          </p15:clr>
        </p15:guide>
        <p15:guide id="25" orient="horz" pos="2799">
          <p15:clr>
            <a:srgbClr val="A4A3A4"/>
          </p15:clr>
        </p15:guide>
        <p15:guide id="26" pos="165">
          <p15:clr>
            <a:srgbClr val="A4A3A4"/>
          </p15:clr>
        </p15:guide>
        <p15:guide id="27" pos="805">
          <p15:clr>
            <a:srgbClr val="A4A3A4"/>
          </p15:clr>
        </p15:guide>
        <p15:guide id="28" pos="145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204F"/>
    <a:srgbClr val="667995"/>
    <a:srgbClr val="99A6B9"/>
    <a:srgbClr val="CCD2DC"/>
    <a:srgbClr val="002D78"/>
    <a:srgbClr val="6681AE"/>
    <a:srgbClr val="99ABC9"/>
    <a:srgbClr val="CCD5DC"/>
    <a:srgbClr val="8D8F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C4B1156A-380E-4F78-BDF5-A606A8083BF9}" styleName="Mittlere Formatvorlage 4 - Akz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8FD4443E-F989-4FC4-A0C8-D5A2AF1F390B}" styleName="Dunkle Formatvorlage 1 - Akz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0A1B5D5-9B99-4C35-A422-299274C87663}" styleName="Mittlere Formatvorlage 1 - Akz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E171933-4619-4E11-9A3F-F7608DF75F80}" styleName="Mittlere Formatvorlage 1 - Akz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FECB4D8-DB02-4DC6-A0A2-4F2EBAE1DC90}" styleName="Mittlere Formatvorlage 1 - Akz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ABFCF23-3B69-468F-B69F-88F6DE6A72F2}" styleName="Mittlere Formatvorlage 1 - Akz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E929F9F4-4A8F-4326-A1B4-22849713DDAB}" styleName="Dunkle Formatvorlage 1 - Akz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Dunkle Formatvorlage 2 - Akzent 5/Akz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Dunkle Formatvorlage 2 - Akzent 1/Akz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AF606853-7671-496A-8E4F-DF71F8EC918B}" styleName="Dunkle Formatvorlage 1 - Akz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unkle Formatvorlage 1 - Akz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unkle Formatvorlage 1 - Akz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35" autoAdjust="0"/>
    <p:restoredTop sz="94641" autoAdjust="0"/>
  </p:normalViewPr>
  <p:slideViewPr>
    <p:cSldViewPr snapToGrid="0" snapToObjects="1" showGuides="1">
      <p:cViewPr varScale="1">
        <p:scale>
          <a:sx n="79" d="100"/>
          <a:sy n="79" d="100"/>
        </p:scale>
        <p:origin x="972" y="56"/>
      </p:cViewPr>
      <p:guideLst>
        <p:guide orient="horz" pos="254"/>
        <p:guide orient="horz" pos="509"/>
        <p:guide orient="horz" pos="762"/>
        <p:guide orient="horz" pos="1017"/>
        <p:guide orient="horz" pos="1271"/>
        <p:guide orient="horz" pos="1525"/>
        <p:guide orient="horz" pos="1779"/>
        <p:guide orient="horz" pos="2033"/>
        <p:guide orient="horz" pos="2287"/>
        <p:guide orient="horz" pos="2541"/>
        <p:guide orient="horz" pos="2795"/>
        <p:guide orient="horz" pos="3049"/>
        <p:guide pos="159"/>
        <p:guide pos="318"/>
        <p:guide pos="635"/>
        <p:guide pos="483"/>
        <p:guide pos="793"/>
        <p:guide pos="953"/>
        <p:guide pos="1111"/>
        <p:guide pos="1269"/>
        <p:guide pos="1429"/>
        <p:guide orient="horz" pos="260"/>
        <p:guide orient="horz" pos="1531"/>
        <p:guide orient="horz" pos="2500"/>
        <p:guide orient="horz" pos="2799"/>
        <p:guide pos="165"/>
        <p:guide pos="805"/>
        <p:guide pos="145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B0F973-CB81-4ABA-9A42-A40CE4C71F3B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4EA394FE-1697-4BB3-AA4C-7BEA7340CC55}">
      <dgm:prSet phldrT="[Text]" custT="1"/>
      <dgm:spPr/>
      <dgm:t>
        <a:bodyPr/>
        <a:lstStyle/>
        <a:p>
          <a:r>
            <a:rPr lang="de-DE" sz="1400" dirty="0"/>
            <a:t>Planer 1</a:t>
          </a:r>
        </a:p>
      </dgm:t>
    </dgm:pt>
    <dgm:pt modelId="{4ACE5FC5-E907-4383-92C8-E286775C75C4}" type="parTrans" cxnId="{8DAC5512-4C77-454E-92C1-613E1BDB4522}">
      <dgm:prSet/>
      <dgm:spPr/>
      <dgm:t>
        <a:bodyPr/>
        <a:lstStyle/>
        <a:p>
          <a:endParaRPr lang="de-DE" sz="1400"/>
        </a:p>
      </dgm:t>
    </dgm:pt>
    <dgm:pt modelId="{B2D7AED5-32F3-450F-8F01-DCB92F95345D}" type="sibTrans" cxnId="{8DAC5512-4C77-454E-92C1-613E1BDB4522}">
      <dgm:prSet custT="1"/>
      <dgm:spPr/>
      <dgm:t>
        <a:bodyPr/>
        <a:lstStyle/>
        <a:p>
          <a:endParaRPr lang="de-DE" sz="1400"/>
        </a:p>
      </dgm:t>
    </dgm:pt>
    <dgm:pt modelId="{DF6C662F-195C-4C49-9952-DDAD355ABB67}">
      <dgm:prSet phldrT="[Text]" custT="1"/>
      <dgm:spPr/>
      <dgm:t>
        <a:bodyPr/>
        <a:lstStyle/>
        <a:p>
          <a:r>
            <a:rPr lang="de-DE" sz="1400" dirty="0"/>
            <a:t>Planer 2</a:t>
          </a:r>
        </a:p>
      </dgm:t>
    </dgm:pt>
    <dgm:pt modelId="{BF120098-2013-4BC4-B280-898B0ED9898D}" type="parTrans" cxnId="{63277D23-B75C-45EF-AD20-EE22501E6E88}">
      <dgm:prSet/>
      <dgm:spPr/>
      <dgm:t>
        <a:bodyPr/>
        <a:lstStyle/>
        <a:p>
          <a:endParaRPr lang="de-DE" sz="1400"/>
        </a:p>
      </dgm:t>
    </dgm:pt>
    <dgm:pt modelId="{21BA625E-2BBA-409F-A3F6-1152F1583873}" type="sibTrans" cxnId="{63277D23-B75C-45EF-AD20-EE22501E6E88}">
      <dgm:prSet custT="1"/>
      <dgm:spPr/>
      <dgm:t>
        <a:bodyPr/>
        <a:lstStyle/>
        <a:p>
          <a:endParaRPr lang="de-DE" sz="1400"/>
        </a:p>
      </dgm:t>
    </dgm:pt>
    <dgm:pt modelId="{78BC42B0-9785-4469-A415-59E8DF45A57B}">
      <dgm:prSet phldrT="[Text]" custT="1"/>
      <dgm:spPr/>
      <dgm:t>
        <a:bodyPr/>
        <a:lstStyle/>
        <a:p>
          <a:r>
            <a:rPr lang="de-DE" sz="1400" dirty="0"/>
            <a:t>Planer 3</a:t>
          </a:r>
        </a:p>
      </dgm:t>
    </dgm:pt>
    <dgm:pt modelId="{F83B3C88-FC05-4E4F-B42F-65B36DF8DFAF}" type="parTrans" cxnId="{59AF3A2D-8E4A-4CEF-893A-3736BAF4878F}">
      <dgm:prSet/>
      <dgm:spPr/>
      <dgm:t>
        <a:bodyPr/>
        <a:lstStyle/>
        <a:p>
          <a:endParaRPr lang="de-DE" sz="1400"/>
        </a:p>
      </dgm:t>
    </dgm:pt>
    <dgm:pt modelId="{9A5441A1-7213-4A94-B179-462DE4D3770E}" type="sibTrans" cxnId="{59AF3A2D-8E4A-4CEF-893A-3736BAF4878F}">
      <dgm:prSet custT="1"/>
      <dgm:spPr/>
      <dgm:t>
        <a:bodyPr/>
        <a:lstStyle/>
        <a:p>
          <a:endParaRPr lang="de-DE" sz="1400"/>
        </a:p>
      </dgm:t>
    </dgm:pt>
    <dgm:pt modelId="{36AEB85B-A64E-4985-AE07-9759F1310BC4}">
      <dgm:prSet phldrT="[Text]" custT="1"/>
      <dgm:spPr/>
      <dgm:t>
        <a:bodyPr/>
        <a:lstStyle/>
        <a:p>
          <a:r>
            <a:rPr lang="de-DE" sz="1400" dirty="0"/>
            <a:t>Statik1</a:t>
          </a:r>
        </a:p>
      </dgm:t>
    </dgm:pt>
    <dgm:pt modelId="{E49FE228-A277-4AA4-A151-C960E489F2CB}" type="parTrans" cxnId="{D7176D42-F99A-4305-8370-AF37C40A362C}">
      <dgm:prSet/>
      <dgm:spPr/>
      <dgm:t>
        <a:bodyPr/>
        <a:lstStyle/>
        <a:p>
          <a:endParaRPr lang="de-DE" sz="1400"/>
        </a:p>
      </dgm:t>
    </dgm:pt>
    <dgm:pt modelId="{46940729-7ADA-40FA-A0AF-E1B356648CBD}" type="sibTrans" cxnId="{D7176D42-F99A-4305-8370-AF37C40A362C}">
      <dgm:prSet custT="1"/>
      <dgm:spPr/>
      <dgm:t>
        <a:bodyPr/>
        <a:lstStyle/>
        <a:p>
          <a:endParaRPr lang="de-DE" sz="1400"/>
        </a:p>
      </dgm:t>
    </dgm:pt>
    <dgm:pt modelId="{4354B944-B9F8-4E75-AD96-2D37BA37691D}">
      <dgm:prSet phldrT="[Text]" custT="1"/>
      <dgm:spPr/>
      <dgm:t>
        <a:bodyPr/>
        <a:lstStyle/>
        <a:p>
          <a:r>
            <a:rPr lang="de-DE" sz="1400" dirty="0"/>
            <a:t>Aus-bau </a:t>
          </a:r>
        </a:p>
      </dgm:t>
    </dgm:pt>
    <dgm:pt modelId="{47FE18EC-0C0A-4E31-9DB6-1B41C52713D0}" type="parTrans" cxnId="{388E0F6B-E30C-44EE-8DA7-B7A0B0C36A5D}">
      <dgm:prSet/>
      <dgm:spPr/>
      <dgm:t>
        <a:bodyPr/>
        <a:lstStyle/>
        <a:p>
          <a:endParaRPr lang="de-DE" sz="1400"/>
        </a:p>
      </dgm:t>
    </dgm:pt>
    <dgm:pt modelId="{82528ADC-5F97-4535-9980-7CDE2305C9BC}" type="sibTrans" cxnId="{388E0F6B-E30C-44EE-8DA7-B7A0B0C36A5D}">
      <dgm:prSet custT="1"/>
      <dgm:spPr/>
      <dgm:t>
        <a:bodyPr/>
        <a:lstStyle/>
        <a:p>
          <a:endParaRPr lang="de-DE" sz="1400"/>
        </a:p>
      </dgm:t>
    </dgm:pt>
    <dgm:pt modelId="{83F219B9-AA12-4D9A-A636-34F6C5687762}" type="pres">
      <dgm:prSet presAssocID="{7FB0F973-CB81-4ABA-9A42-A40CE4C71F3B}" presName="cycle" presStyleCnt="0">
        <dgm:presLayoutVars>
          <dgm:dir/>
          <dgm:resizeHandles val="exact"/>
        </dgm:presLayoutVars>
      </dgm:prSet>
      <dgm:spPr/>
    </dgm:pt>
    <dgm:pt modelId="{F34D122D-9DF0-4E02-AB01-F3ECC015B516}" type="pres">
      <dgm:prSet presAssocID="{4EA394FE-1697-4BB3-AA4C-7BEA7340CC55}" presName="node" presStyleLbl="node1" presStyleIdx="0" presStyleCnt="5">
        <dgm:presLayoutVars>
          <dgm:bulletEnabled val="1"/>
        </dgm:presLayoutVars>
      </dgm:prSet>
      <dgm:spPr/>
    </dgm:pt>
    <dgm:pt modelId="{E8FFEF04-2CE2-4204-90C4-E59A6609334C}" type="pres">
      <dgm:prSet presAssocID="{B2D7AED5-32F3-450F-8F01-DCB92F95345D}" presName="sibTrans" presStyleLbl="sibTrans2D1" presStyleIdx="0" presStyleCnt="5"/>
      <dgm:spPr/>
    </dgm:pt>
    <dgm:pt modelId="{5A32D99D-ACF3-4F47-B2BA-98E09A60D875}" type="pres">
      <dgm:prSet presAssocID="{B2D7AED5-32F3-450F-8F01-DCB92F95345D}" presName="connectorText" presStyleLbl="sibTrans2D1" presStyleIdx="0" presStyleCnt="5"/>
      <dgm:spPr/>
    </dgm:pt>
    <dgm:pt modelId="{D2A8F766-6925-413D-AC2D-731379EAADDA}" type="pres">
      <dgm:prSet presAssocID="{DF6C662F-195C-4C49-9952-DDAD355ABB67}" presName="node" presStyleLbl="node1" presStyleIdx="1" presStyleCnt="5">
        <dgm:presLayoutVars>
          <dgm:bulletEnabled val="1"/>
        </dgm:presLayoutVars>
      </dgm:prSet>
      <dgm:spPr/>
    </dgm:pt>
    <dgm:pt modelId="{6DA54FBA-8930-4A49-8096-9026F2E21383}" type="pres">
      <dgm:prSet presAssocID="{21BA625E-2BBA-409F-A3F6-1152F1583873}" presName="sibTrans" presStyleLbl="sibTrans2D1" presStyleIdx="1" presStyleCnt="5"/>
      <dgm:spPr/>
    </dgm:pt>
    <dgm:pt modelId="{0709AADA-2FCD-49F2-AFD9-C7581CBE77E4}" type="pres">
      <dgm:prSet presAssocID="{21BA625E-2BBA-409F-A3F6-1152F1583873}" presName="connectorText" presStyleLbl="sibTrans2D1" presStyleIdx="1" presStyleCnt="5"/>
      <dgm:spPr/>
    </dgm:pt>
    <dgm:pt modelId="{7DAA8552-AF3C-438C-8DE2-3F64840A7CAD}" type="pres">
      <dgm:prSet presAssocID="{78BC42B0-9785-4469-A415-59E8DF45A57B}" presName="node" presStyleLbl="node1" presStyleIdx="2" presStyleCnt="5">
        <dgm:presLayoutVars>
          <dgm:bulletEnabled val="1"/>
        </dgm:presLayoutVars>
      </dgm:prSet>
      <dgm:spPr/>
    </dgm:pt>
    <dgm:pt modelId="{7FDBE296-73C7-4877-8CD9-AB7AA81A8956}" type="pres">
      <dgm:prSet presAssocID="{9A5441A1-7213-4A94-B179-462DE4D3770E}" presName="sibTrans" presStyleLbl="sibTrans2D1" presStyleIdx="2" presStyleCnt="5"/>
      <dgm:spPr/>
    </dgm:pt>
    <dgm:pt modelId="{C3C393D0-0CBC-4355-B465-737038F3E6EB}" type="pres">
      <dgm:prSet presAssocID="{9A5441A1-7213-4A94-B179-462DE4D3770E}" presName="connectorText" presStyleLbl="sibTrans2D1" presStyleIdx="2" presStyleCnt="5"/>
      <dgm:spPr/>
    </dgm:pt>
    <dgm:pt modelId="{C5854DA0-7384-43AD-BB5A-826D44407CAE}" type="pres">
      <dgm:prSet presAssocID="{36AEB85B-A64E-4985-AE07-9759F1310BC4}" presName="node" presStyleLbl="node1" presStyleIdx="3" presStyleCnt="5">
        <dgm:presLayoutVars>
          <dgm:bulletEnabled val="1"/>
        </dgm:presLayoutVars>
      </dgm:prSet>
      <dgm:spPr/>
    </dgm:pt>
    <dgm:pt modelId="{500987FC-71AD-4A2A-9BB2-52CC6DCBA24B}" type="pres">
      <dgm:prSet presAssocID="{46940729-7ADA-40FA-A0AF-E1B356648CBD}" presName="sibTrans" presStyleLbl="sibTrans2D1" presStyleIdx="3" presStyleCnt="5"/>
      <dgm:spPr/>
    </dgm:pt>
    <dgm:pt modelId="{C818732E-DF3A-4752-AEDE-C042D5AF276A}" type="pres">
      <dgm:prSet presAssocID="{46940729-7ADA-40FA-A0AF-E1B356648CBD}" presName="connectorText" presStyleLbl="sibTrans2D1" presStyleIdx="3" presStyleCnt="5"/>
      <dgm:spPr/>
    </dgm:pt>
    <dgm:pt modelId="{5FBA5C15-6C28-4068-AA77-637F651040AB}" type="pres">
      <dgm:prSet presAssocID="{4354B944-B9F8-4E75-AD96-2D37BA37691D}" presName="node" presStyleLbl="node1" presStyleIdx="4" presStyleCnt="5">
        <dgm:presLayoutVars>
          <dgm:bulletEnabled val="1"/>
        </dgm:presLayoutVars>
      </dgm:prSet>
      <dgm:spPr/>
    </dgm:pt>
    <dgm:pt modelId="{63124E9E-E5EF-4F03-B97E-DD44A8B2BB04}" type="pres">
      <dgm:prSet presAssocID="{82528ADC-5F97-4535-9980-7CDE2305C9BC}" presName="sibTrans" presStyleLbl="sibTrans2D1" presStyleIdx="4" presStyleCnt="5"/>
      <dgm:spPr/>
    </dgm:pt>
    <dgm:pt modelId="{F492CFBB-7FA5-4DAE-B663-044EE4382C11}" type="pres">
      <dgm:prSet presAssocID="{82528ADC-5F97-4535-9980-7CDE2305C9BC}" presName="connectorText" presStyleLbl="sibTrans2D1" presStyleIdx="4" presStyleCnt="5"/>
      <dgm:spPr/>
    </dgm:pt>
  </dgm:ptLst>
  <dgm:cxnLst>
    <dgm:cxn modelId="{EF5D6F00-F481-4F29-AF78-6A68B59DE302}" type="presOf" srcId="{9A5441A1-7213-4A94-B179-462DE4D3770E}" destId="{C3C393D0-0CBC-4355-B465-737038F3E6EB}" srcOrd="1" destOrd="0" presId="urn:microsoft.com/office/officeart/2005/8/layout/cycle2"/>
    <dgm:cxn modelId="{F9F96A02-A569-482C-BF12-B265888060EA}" type="presOf" srcId="{4354B944-B9F8-4E75-AD96-2D37BA37691D}" destId="{5FBA5C15-6C28-4068-AA77-637F651040AB}" srcOrd="0" destOrd="0" presId="urn:microsoft.com/office/officeart/2005/8/layout/cycle2"/>
    <dgm:cxn modelId="{8DAC5512-4C77-454E-92C1-613E1BDB4522}" srcId="{7FB0F973-CB81-4ABA-9A42-A40CE4C71F3B}" destId="{4EA394FE-1697-4BB3-AA4C-7BEA7340CC55}" srcOrd="0" destOrd="0" parTransId="{4ACE5FC5-E907-4383-92C8-E286775C75C4}" sibTransId="{B2D7AED5-32F3-450F-8F01-DCB92F95345D}"/>
    <dgm:cxn modelId="{DD1CDA1D-6C14-4767-9696-D17088252C6D}" type="presOf" srcId="{46940729-7ADA-40FA-A0AF-E1B356648CBD}" destId="{C818732E-DF3A-4752-AEDE-C042D5AF276A}" srcOrd="1" destOrd="0" presId="urn:microsoft.com/office/officeart/2005/8/layout/cycle2"/>
    <dgm:cxn modelId="{C4B48D1F-B4BE-48A4-BC66-C77DAD070CA3}" type="presOf" srcId="{DF6C662F-195C-4C49-9952-DDAD355ABB67}" destId="{D2A8F766-6925-413D-AC2D-731379EAADDA}" srcOrd="0" destOrd="0" presId="urn:microsoft.com/office/officeart/2005/8/layout/cycle2"/>
    <dgm:cxn modelId="{A3FEDD20-B93D-4208-BA85-DA54D9AED766}" type="presOf" srcId="{7FB0F973-CB81-4ABA-9A42-A40CE4C71F3B}" destId="{83F219B9-AA12-4D9A-A636-34F6C5687762}" srcOrd="0" destOrd="0" presId="urn:microsoft.com/office/officeart/2005/8/layout/cycle2"/>
    <dgm:cxn modelId="{63277D23-B75C-45EF-AD20-EE22501E6E88}" srcId="{7FB0F973-CB81-4ABA-9A42-A40CE4C71F3B}" destId="{DF6C662F-195C-4C49-9952-DDAD355ABB67}" srcOrd="1" destOrd="0" parTransId="{BF120098-2013-4BC4-B280-898B0ED9898D}" sibTransId="{21BA625E-2BBA-409F-A3F6-1152F1583873}"/>
    <dgm:cxn modelId="{59AF3A2D-8E4A-4CEF-893A-3736BAF4878F}" srcId="{7FB0F973-CB81-4ABA-9A42-A40CE4C71F3B}" destId="{78BC42B0-9785-4469-A415-59E8DF45A57B}" srcOrd="2" destOrd="0" parTransId="{F83B3C88-FC05-4E4F-B42F-65B36DF8DFAF}" sibTransId="{9A5441A1-7213-4A94-B179-462DE4D3770E}"/>
    <dgm:cxn modelId="{D7176D42-F99A-4305-8370-AF37C40A362C}" srcId="{7FB0F973-CB81-4ABA-9A42-A40CE4C71F3B}" destId="{36AEB85B-A64E-4985-AE07-9759F1310BC4}" srcOrd="3" destOrd="0" parTransId="{E49FE228-A277-4AA4-A151-C960E489F2CB}" sibTransId="{46940729-7ADA-40FA-A0AF-E1B356648CBD}"/>
    <dgm:cxn modelId="{388E0F6B-E30C-44EE-8DA7-B7A0B0C36A5D}" srcId="{7FB0F973-CB81-4ABA-9A42-A40CE4C71F3B}" destId="{4354B944-B9F8-4E75-AD96-2D37BA37691D}" srcOrd="4" destOrd="0" parTransId="{47FE18EC-0C0A-4E31-9DB6-1B41C52713D0}" sibTransId="{82528ADC-5F97-4535-9980-7CDE2305C9BC}"/>
    <dgm:cxn modelId="{6C6C956F-E9F0-4556-80A5-6D0C85C6DB9C}" type="presOf" srcId="{82528ADC-5F97-4535-9980-7CDE2305C9BC}" destId="{63124E9E-E5EF-4F03-B97E-DD44A8B2BB04}" srcOrd="0" destOrd="0" presId="urn:microsoft.com/office/officeart/2005/8/layout/cycle2"/>
    <dgm:cxn modelId="{98F1A37C-245F-4C3E-8261-FDC32EFF6DD9}" type="presOf" srcId="{82528ADC-5F97-4535-9980-7CDE2305C9BC}" destId="{F492CFBB-7FA5-4DAE-B663-044EE4382C11}" srcOrd="1" destOrd="0" presId="urn:microsoft.com/office/officeart/2005/8/layout/cycle2"/>
    <dgm:cxn modelId="{C12CA584-3425-44D4-A259-88FC6FB15CFA}" type="presOf" srcId="{4EA394FE-1697-4BB3-AA4C-7BEA7340CC55}" destId="{F34D122D-9DF0-4E02-AB01-F3ECC015B516}" srcOrd="0" destOrd="0" presId="urn:microsoft.com/office/officeart/2005/8/layout/cycle2"/>
    <dgm:cxn modelId="{75E1EF88-F6EB-45E8-98FF-714F4F27DC70}" type="presOf" srcId="{B2D7AED5-32F3-450F-8F01-DCB92F95345D}" destId="{E8FFEF04-2CE2-4204-90C4-E59A6609334C}" srcOrd="0" destOrd="0" presId="urn:microsoft.com/office/officeart/2005/8/layout/cycle2"/>
    <dgm:cxn modelId="{910724AC-0B15-447F-A957-71F0BE91FC09}" type="presOf" srcId="{B2D7AED5-32F3-450F-8F01-DCB92F95345D}" destId="{5A32D99D-ACF3-4F47-B2BA-98E09A60D875}" srcOrd="1" destOrd="0" presId="urn:microsoft.com/office/officeart/2005/8/layout/cycle2"/>
    <dgm:cxn modelId="{64BC7BAC-E7E7-4471-9535-12451F245B92}" type="presOf" srcId="{21BA625E-2BBA-409F-A3F6-1152F1583873}" destId="{6DA54FBA-8930-4A49-8096-9026F2E21383}" srcOrd="0" destOrd="0" presId="urn:microsoft.com/office/officeart/2005/8/layout/cycle2"/>
    <dgm:cxn modelId="{C6B9B2B9-35E1-4F5C-8267-3E4401A5194B}" type="presOf" srcId="{9A5441A1-7213-4A94-B179-462DE4D3770E}" destId="{7FDBE296-73C7-4877-8CD9-AB7AA81A8956}" srcOrd="0" destOrd="0" presId="urn:microsoft.com/office/officeart/2005/8/layout/cycle2"/>
    <dgm:cxn modelId="{3CC47EC7-7FBA-4544-A352-AB464F65BE7F}" type="presOf" srcId="{46940729-7ADA-40FA-A0AF-E1B356648CBD}" destId="{500987FC-71AD-4A2A-9BB2-52CC6DCBA24B}" srcOrd="0" destOrd="0" presId="urn:microsoft.com/office/officeart/2005/8/layout/cycle2"/>
    <dgm:cxn modelId="{150090CD-05C4-4E4F-948A-95AA0A966412}" type="presOf" srcId="{36AEB85B-A64E-4985-AE07-9759F1310BC4}" destId="{C5854DA0-7384-43AD-BB5A-826D44407CAE}" srcOrd="0" destOrd="0" presId="urn:microsoft.com/office/officeart/2005/8/layout/cycle2"/>
    <dgm:cxn modelId="{01F6D0D8-4234-4B98-8273-950A0D9D6145}" type="presOf" srcId="{21BA625E-2BBA-409F-A3F6-1152F1583873}" destId="{0709AADA-2FCD-49F2-AFD9-C7581CBE77E4}" srcOrd="1" destOrd="0" presId="urn:microsoft.com/office/officeart/2005/8/layout/cycle2"/>
    <dgm:cxn modelId="{FE4303F8-1658-42BF-8D5A-8CB950EB6906}" type="presOf" srcId="{78BC42B0-9785-4469-A415-59E8DF45A57B}" destId="{7DAA8552-AF3C-438C-8DE2-3F64840A7CAD}" srcOrd="0" destOrd="0" presId="urn:microsoft.com/office/officeart/2005/8/layout/cycle2"/>
    <dgm:cxn modelId="{73566955-C817-4124-852A-AFEFAE4A17D9}" type="presParOf" srcId="{83F219B9-AA12-4D9A-A636-34F6C5687762}" destId="{F34D122D-9DF0-4E02-AB01-F3ECC015B516}" srcOrd="0" destOrd="0" presId="urn:microsoft.com/office/officeart/2005/8/layout/cycle2"/>
    <dgm:cxn modelId="{26AF91FD-628F-436B-84FD-F3B798902E4D}" type="presParOf" srcId="{83F219B9-AA12-4D9A-A636-34F6C5687762}" destId="{E8FFEF04-2CE2-4204-90C4-E59A6609334C}" srcOrd="1" destOrd="0" presId="urn:microsoft.com/office/officeart/2005/8/layout/cycle2"/>
    <dgm:cxn modelId="{94D6272F-D5EB-4B6F-93B3-35A4EBE636EA}" type="presParOf" srcId="{E8FFEF04-2CE2-4204-90C4-E59A6609334C}" destId="{5A32D99D-ACF3-4F47-B2BA-98E09A60D875}" srcOrd="0" destOrd="0" presId="urn:microsoft.com/office/officeart/2005/8/layout/cycle2"/>
    <dgm:cxn modelId="{3126408A-CAC8-4FFD-BCFF-2BCC591456E3}" type="presParOf" srcId="{83F219B9-AA12-4D9A-A636-34F6C5687762}" destId="{D2A8F766-6925-413D-AC2D-731379EAADDA}" srcOrd="2" destOrd="0" presId="urn:microsoft.com/office/officeart/2005/8/layout/cycle2"/>
    <dgm:cxn modelId="{487F559C-9F6A-457E-8373-A70CF1082B6B}" type="presParOf" srcId="{83F219B9-AA12-4D9A-A636-34F6C5687762}" destId="{6DA54FBA-8930-4A49-8096-9026F2E21383}" srcOrd="3" destOrd="0" presId="urn:microsoft.com/office/officeart/2005/8/layout/cycle2"/>
    <dgm:cxn modelId="{DE12B28F-98D4-4F81-9211-82FDF1F3B038}" type="presParOf" srcId="{6DA54FBA-8930-4A49-8096-9026F2E21383}" destId="{0709AADA-2FCD-49F2-AFD9-C7581CBE77E4}" srcOrd="0" destOrd="0" presId="urn:microsoft.com/office/officeart/2005/8/layout/cycle2"/>
    <dgm:cxn modelId="{4AC5576D-A478-4120-8AEF-D4F8777984C4}" type="presParOf" srcId="{83F219B9-AA12-4D9A-A636-34F6C5687762}" destId="{7DAA8552-AF3C-438C-8DE2-3F64840A7CAD}" srcOrd="4" destOrd="0" presId="urn:microsoft.com/office/officeart/2005/8/layout/cycle2"/>
    <dgm:cxn modelId="{E4E79EA3-35E3-4160-9E21-12BC02EAC226}" type="presParOf" srcId="{83F219B9-AA12-4D9A-A636-34F6C5687762}" destId="{7FDBE296-73C7-4877-8CD9-AB7AA81A8956}" srcOrd="5" destOrd="0" presId="urn:microsoft.com/office/officeart/2005/8/layout/cycle2"/>
    <dgm:cxn modelId="{7BA8C8C9-4064-4F49-A8F7-DFAE34B1DD0A}" type="presParOf" srcId="{7FDBE296-73C7-4877-8CD9-AB7AA81A8956}" destId="{C3C393D0-0CBC-4355-B465-737038F3E6EB}" srcOrd="0" destOrd="0" presId="urn:microsoft.com/office/officeart/2005/8/layout/cycle2"/>
    <dgm:cxn modelId="{F4399A5E-3859-45B6-A70A-6FB4A9269351}" type="presParOf" srcId="{83F219B9-AA12-4D9A-A636-34F6C5687762}" destId="{C5854DA0-7384-43AD-BB5A-826D44407CAE}" srcOrd="6" destOrd="0" presId="urn:microsoft.com/office/officeart/2005/8/layout/cycle2"/>
    <dgm:cxn modelId="{E5082FDD-FF0A-498F-ABCD-1CDD62EA03C5}" type="presParOf" srcId="{83F219B9-AA12-4D9A-A636-34F6C5687762}" destId="{500987FC-71AD-4A2A-9BB2-52CC6DCBA24B}" srcOrd="7" destOrd="0" presId="urn:microsoft.com/office/officeart/2005/8/layout/cycle2"/>
    <dgm:cxn modelId="{20EE35F6-5D92-45BA-8148-77FE22A23D73}" type="presParOf" srcId="{500987FC-71AD-4A2A-9BB2-52CC6DCBA24B}" destId="{C818732E-DF3A-4752-AEDE-C042D5AF276A}" srcOrd="0" destOrd="0" presId="urn:microsoft.com/office/officeart/2005/8/layout/cycle2"/>
    <dgm:cxn modelId="{F18BC1CD-E11C-4381-88B8-D313692297C3}" type="presParOf" srcId="{83F219B9-AA12-4D9A-A636-34F6C5687762}" destId="{5FBA5C15-6C28-4068-AA77-637F651040AB}" srcOrd="8" destOrd="0" presId="urn:microsoft.com/office/officeart/2005/8/layout/cycle2"/>
    <dgm:cxn modelId="{826CA6B1-378A-474C-9D65-78A4415AD00B}" type="presParOf" srcId="{83F219B9-AA12-4D9A-A636-34F6C5687762}" destId="{63124E9E-E5EF-4F03-B97E-DD44A8B2BB04}" srcOrd="9" destOrd="0" presId="urn:microsoft.com/office/officeart/2005/8/layout/cycle2"/>
    <dgm:cxn modelId="{623546AE-A38E-406A-80F1-8983FDD0AB43}" type="presParOf" srcId="{63124E9E-E5EF-4F03-B97E-DD44A8B2BB04}" destId="{F492CFBB-7FA5-4DAE-B663-044EE4382C11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4D122D-9DF0-4E02-AB01-F3ECC015B516}">
      <dsp:nvSpPr>
        <dsp:cNvPr id="0" name=""/>
        <dsp:cNvSpPr/>
      </dsp:nvSpPr>
      <dsp:spPr>
        <a:xfrm>
          <a:off x="1523056" y="735"/>
          <a:ext cx="708590" cy="70859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/>
            <a:t>Planer 1</a:t>
          </a:r>
        </a:p>
      </dsp:txBody>
      <dsp:txXfrm>
        <a:off x="1626827" y="104506"/>
        <a:ext cx="501048" cy="501048"/>
      </dsp:txXfrm>
    </dsp:sp>
    <dsp:sp modelId="{E8FFEF04-2CE2-4204-90C4-E59A6609334C}">
      <dsp:nvSpPr>
        <dsp:cNvPr id="0" name=""/>
        <dsp:cNvSpPr/>
      </dsp:nvSpPr>
      <dsp:spPr>
        <a:xfrm rot="2160000">
          <a:off x="2209196" y="544898"/>
          <a:ext cx="188132" cy="23914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400" kern="1200"/>
        </a:p>
      </dsp:txBody>
      <dsp:txXfrm>
        <a:off x="2214586" y="576141"/>
        <a:ext cx="131692" cy="143489"/>
      </dsp:txXfrm>
    </dsp:sp>
    <dsp:sp modelId="{D2A8F766-6925-413D-AC2D-731379EAADDA}">
      <dsp:nvSpPr>
        <dsp:cNvPr id="0" name=""/>
        <dsp:cNvSpPr/>
      </dsp:nvSpPr>
      <dsp:spPr>
        <a:xfrm>
          <a:off x="2383493" y="625879"/>
          <a:ext cx="708590" cy="70859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/>
            <a:t>Planer 2</a:t>
          </a:r>
        </a:p>
      </dsp:txBody>
      <dsp:txXfrm>
        <a:off x="2487264" y="729650"/>
        <a:ext cx="501048" cy="501048"/>
      </dsp:txXfrm>
    </dsp:sp>
    <dsp:sp modelId="{6DA54FBA-8930-4A49-8096-9026F2E21383}">
      <dsp:nvSpPr>
        <dsp:cNvPr id="0" name=""/>
        <dsp:cNvSpPr/>
      </dsp:nvSpPr>
      <dsp:spPr>
        <a:xfrm rot="6480000">
          <a:off x="2481038" y="1361287"/>
          <a:ext cx="188132" cy="23914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400" kern="1200"/>
        </a:p>
      </dsp:txBody>
      <dsp:txXfrm rot="10800000">
        <a:off x="2517978" y="1382278"/>
        <a:ext cx="131692" cy="143489"/>
      </dsp:txXfrm>
    </dsp:sp>
    <dsp:sp modelId="{7DAA8552-AF3C-438C-8DE2-3F64840A7CAD}">
      <dsp:nvSpPr>
        <dsp:cNvPr id="0" name=""/>
        <dsp:cNvSpPr/>
      </dsp:nvSpPr>
      <dsp:spPr>
        <a:xfrm>
          <a:off x="2054835" y="1637383"/>
          <a:ext cx="708590" cy="70859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/>
            <a:t>Planer 3</a:t>
          </a:r>
        </a:p>
      </dsp:txBody>
      <dsp:txXfrm>
        <a:off x="2158606" y="1741154"/>
        <a:ext cx="501048" cy="501048"/>
      </dsp:txXfrm>
    </dsp:sp>
    <dsp:sp modelId="{7FDBE296-73C7-4877-8CD9-AB7AA81A8956}">
      <dsp:nvSpPr>
        <dsp:cNvPr id="0" name=""/>
        <dsp:cNvSpPr/>
      </dsp:nvSpPr>
      <dsp:spPr>
        <a:xfrm rot="10800000">
          <a:off x="1788610" y="1872103"/>
          <a:ext cx="188132" cy="23914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400" kern="1200"/>
        </a:p>
      </dsp:txBody>
      <dsp:txXfrm rot="10800000">
        <a:off x="1845050" y="1919933"/>
        <a:ext cx="131692" cy="143489"/>
      </dsp:txXfrm>
    </dsp:sp>
    <dsp:sp modelId="{C5854DA0-7384-43AD-BB5A-826D44407CAE}">
      <dsp:nvSpPr>
        <dsp:cNvPr id="0" name=""/>
        <dsp:cNvSpPr/>
      </dsp:nvSpPr>
      <dsp:spPr>
        <a:xfrm>
          <a:off x="991277" y="1637383"/>
          <a:ext cx="708590" cy="70859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/>
            <a:t>Statik1</a:t>
          </a:r>
        </a:p>
      </dsp:txBody>
      <dsp:txXfrm>
        <a:off x="1095048" y="1741154"/>
        <a:ext cx="501048" cy="501048"/>
      </dsp:txXfrm>
    </dsp:sp>
    <dsp:sp modelId="{500987FC-71AD-4A2A-9BB2-52CC6DCBA24B}">
      <dsp:nvSpPr>
        <dsp:cNvPr id="0" name=""/>
        <dsp:cNvSpPr/>
      </dsp:nvSpPr>
      <dsp:spPr>
        <a:xfrm rot="15120000">
          <a:off x="1088823" y="1371415"/>
          <a:ext cx="188132" cy="23914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400" kern="1200"/>
        </a:p>
      </dsp:txBody>
      <dsp:txXfrm rot="10800000">
        <a:off x="1125763" y="1446084"/>
        <a:ext cx="131692" cy="143489"/>
      </dsp:txXfrm>
    </dsp:sp>
    <dsp:sp modelId="{5FBA5C15-6C28-4068-AA77-637F651040AB}">
      <dsp:nvSpPr>
        <dsp:cNvPr id="0" name=""/>
        <dsp:cNvSpPr/>
      </dsp:nvSpPr>
      <dsp:spPr>
        <a:xfrm>
          <a:off x="662620" y="625879"/>
          <a:ext cx="708590" cy="70859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/>
            <a:t>Aus-bau </a:t>
          </a:r>
        </a:p>
      </dsp:txBody>
      <dsp:txXfrm>
        <a:off x="766391" y="729650"/>
        <a:ext cx="501048" cy="501048"/>
      </dsp:txXfrm>
    </dsp:sp>
    <dsp:sp modelId="{63124E9E-E5EF-4F03-B97E-DD44A8B2BB04}">
      <dsp:nvSpPr>
        <dsp:cNvPr id="0" name=""/>
        <dsp:cNvSpPr/>
      </dsp:nvSpPr>
      <dsp:spPr>
        <a:xfrm rot="19440000">
          <a:off x="1348759" y="551157"/>
          <a:ext cx="188132" cy="23914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400" kern="1200"/>
        </a:p>
      </dsp:txBody>
      <dsp:txXfrm>
        <a:off x="1354149" y="615574"/>
        <a:ext cx="131692" cy="1434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889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889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C554CE-DE64-AF44-8122-28603E264108}" type="datetimeFigureOut">
              <a:rPr lang="de-DE" smtClean="0"/>
              <a:t>15.06.2020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285288"/>
            <a:ext cx="2889250" cy="488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778250" y="9285288"/>
            <a:ext cx="2889250" cy="488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A3FE42-2BFC-734C-ABB5-E70202676A0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466975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889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889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1334A2-C269-CA48-9BCF-D78792E90540}" type="datetimeFigureOut">
              <a:rPr lang="de-DE" smtClean="0"/>
              <a:t>15.06.2020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8" y="733425"/>
            <a:ext cx="6513512" cy="36655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66750" y="4643438"/>
            <a:ext cx="5335588" cy="43989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285288"/>
            <a:ext cx="2889250" cy="488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778250" y="9285288"/>
            <a:ext cx="2889250" cy="488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92A176-4EC9-3945-9CB4-1641677B53B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947536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dunkel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 descr="servparc2019_PPT_KV_dunkelblau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235440" cy="519955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960000" y="1800000"/>
            <a:ext cx="4680000" cy="19080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3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Titel maximal 4 Zeilen </a:t>
            </a:r>
            <a:br>
              <a:rPr lang="de-DE" dirty="0"/>
            </a:br>
            <a:r>
              <a:rPr lang="de-DE" dirty="0"/>
              <a:t>in 30 </a:t>
            </a:r>
            <a:r>
              <a:rPr lang="de-DE" dirty="0" err="1"/>
              <a:t>pt</a:t>
            </a:r>
            <a:r>
              <a:rPr lang="de-DE" dirty="0"/>
              <a:t> Arial</a:t>
            </a:r>
          </a:p>
        </p:txBody>
      </p:sp>
      <p:pic>
        <p:nvPicPr>
          <p:cNvPr id="6" name="Bild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000" y="403225"/>
            <a:ext cx="1243584" cy="265176"/>
          </a:xfrm>
          <a:prstGeom prst="rect">
            <a:avLst/>
          </a:prstGeom>
        </p:spPr>
      </p:pic>
      <p:sp>
        <p:nvSpPr>
          <p:cNvPr id="8" name="Textplatzhalter 7"/>
          <p:cNvSpPr>
            <a:spLocks noGrp="1"/>
          </p:cNvSpPr>
          <p:nvPr>
            <p:ph type="body" sz="quarter" idx="11" hasCustomPrompt="1"/>
          </p:nvPr>
        </p:nvSpPr>
        <p:spPr>
          <a:xfrm>
            <a:off x="3960000" y="4140000"/>
            <a:ext cx="4680000" cy="7200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buNone/>
              <a:defRPr sz="2200" baseline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defRPr sz="2000"/>
            </a:lvl2pPr>
            <a:lvl3pPr marL="0" indent="0">
              <a:spcBef>
                <a:spcPts val="0"/>
              </a:spcBef>
              <a:defRPr sz="2000"/>
            </a:lvl3pPr>
            <a:lvl4pPr marL="0" indent="0">
              <a:spcBef>
                <a:spcPts val="0"/>
              </a:spcBef>
              <a:defRPr sz="2000"/>
            </a:lvl4pPr>
            <a:lvl5pPr marL="0" indent="0">
              <a:spcBef>
                <a:spcPts val="0"/>
              </a:spcBef>
              <a:defRPr sz="2000"/>
            </a:lvl5pPr>
          </a:lstStyle>
          <a:p>
            <a:pPr lvl="0"/>
            <a:r>
              <a:rPr lang="de-DE" dirty="0"/>
              <a:t>Referent/-in maximal 2 Zeilen </a:t>
            </a:r>
            <a:br>
              <a:rPr lang="de-DE" dirty="0"/>
            </a:br>
            <a:r>
              <a:rPr lang="de-DE" dirty="0"/>
              <a:t>in 22 </a:t>
            </a:r>
            <a:r>
              <a:rPr lang="de-DE" dirty="0" err="1"/>
              <a:t>pt</a:t>
            </a:r>
            <a:r>
              <a:rPr lang="de-DE" dirty="0"/>
              <a:t> Arial</a:t>
            </a:r>
          </a:p>
        </p:txBody>
      </p:sp>
      <p:sp>
        <p:nvSpPr>
          <p:cNvPr id="7" name="Bildplatzhalter 4"/>
          <p:cNvSpPr>
            <a:spLocks noGrp="1"/>
          </p:cNvSpPr>
          <p:nvPr>
            <p:ph type="pic" sz="quarter" idx="10" hasCustomPrompt="1"/>
          </p:nvPr>
        </p:nvSpPr>
        <p:spPr>
          <a:xfrm>
            <a:off x="252413" y="412749"/>
            <a:ext cx="2160000" cy="1260000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Ihr Firmenlogo 1c oder 4c maximale Größe 6 x 3,5 cm </a:t>
            </a:r>
          </a:p>
        </p:txBody>
      </p:sp>
    </p:spTree>
    <p:extLst>
      <p:ext uri="{BB962C8B-B14F-4D97-AF65-F5344CB8AC3E}">
        <p14:creationId xmlns:p14="http://schemas.microsoft.com/office/powerpoint/2010/main" val="753575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660000" y="4770000"/>
            <a:ext cx="2133600" cy="274637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400" baseline="0">
                <a:latin typeface="Arial"/>
              </a:defRPr>
            </a:lvl1pPr>
          </a:lstStyle>
          <a:p>
            <a:fld id="{9402FAE1-3884-6545-8B69-88E346F59333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Textplatzhalter 2"/>
          <p:cNvSpPr>
            <a:spLocks noGrp="1"/>
          </p:cNvSpPr>
          <p:nvPr>
            <p:ph type="body" sz="quarter" idx="14" hasCustomPrompt="1"/>
          </p:nvPr>
        </p:nvSpPr>
        <p:spPr>
          <a:xfrm>
            <a:off x="252000" y="1800000"/>
            <a:ext cx="8543925" cy="2869542"/>
          </a:xfrm>
          <a:prstGeom prst="rect">
            <a:avLst/>
          </a:prstGeom>
        </p:spPr>
        <p:txBody>
          <a:bodyPr vert="horz" lIns="0" tIns="0" rIns="0" bIns="0"/>
          <a:lstStyle>
            <a:lvl1pPr marL="360000" marR="0" indent="-36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600" baseline="0">
                <a:latin typeface="Arial"/>
              </a:defRPr>
            </a:lvl1pPr>
            <a:lvl2pPr marL="285750" indent="-285750">
              <a:spcBef>
                <a:spcPts val="0"/>
              </a:spcBef>
              <a:buFont typeface="Arial"/>
              <a:buChar char="•"/>
              <a:defRPr sz="1800"/>
            </a:lvl2pPr>
            <a:lvl3pPr marL="285750" indent="-285750">
              <a:spcBef>
                <a:spcPts val="0"/>
              </a:spcBef>
              <a:buFont typeface="Arial"/>
              <a:buChar char="•"/>
              <a:defRPr sz="1800"/>
            </a:lvl3pPr>
            <a:lvl4pPr marL="285750" indent="-285750">
              <a:spcBef>
                <a:spcPts val="0"/>
              </a:spcBef>
              <a:buFont typeface="Arial"/>
              <a:buChar char="•"/>
              <a:defRPr sz="1800"/>
            </a:lvl4pPr>
            <a:lvl5pPr marL="285750" indent="-285750">
              <a:spcBef>
                <a:spcPts val="0"/>
              </a:spcBef>
              <a:buFont typeface="Arial"/>
              <a:buChar char="•"/>
              <a:defRPr sz="1800"/>
            </a:lvl5pPr>
          </a:lstStyle>
          <a:p>
            <a:pPr lvl="0"/>
            <a:r>
              <a:rPr lang="de-DE" dirty="0"/>
              <a:t>Bullet Points in 26 </a:t>
            </a:r>
            <a:r>
              <a:rPr lang="de-DE" dirty="0" err="1"/>
              <a:t>pt</a:t>
            </a:r>
            <a:r>
              <a:rPr lang="de-DE" dirty="0"/>
              <a:t> Arial, maximal 7 Zeilen</a:t>
            </a:r>
          </a:p>
        </p:txBody>
      </p:sp>
      <p:sp>
        <p:nvSpPr>
          <p:cNvPr id="9" name="Bildplatzhalter 4"/>
          <p:cNvSpPr>
            <a:spLocks noGrp="1"/>
          </p:cNvSpPr>
          <p:nvPr>
            <p:ph type="pic" sz="quarter" idx="10" hasCustomPrompt="1"/>
          </p:nvPr>
        </p:nvSpPr>
        <p:spPr>
          <a:xfrm>
            <a:off x="252413" y="412749"/>
            <a:ext cx="2160000" cy="1260000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Ihr Firmenlogo 1c oder 4c maximale Größe 6 x 3,5 cm </a:t>
            </a:r>
          </a:p>
        </p:txBody>
      </p:sp>
    </p:spTree>
    <p:extLst>
      <p:ext uri="{BB962C8B-B14F-4D97-AF65-F5344CB8AC3E}">
        <p14:creationId xmlns:p14="http://schemas.microsoft.com/office/powerpoint/2010/main" val="2283215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ieß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660000" y="4770000"/>
            <a:ext cx="2133600" cy="274637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400" baseline="0">
                <a:latin typeface="Arial"/>
              </a:defRPr>
            </a:lvl1pPr>
          </a:lstStyle>
          <a:p>
            <a:fld id="{9402FAE1-3884-6545-8B69-88E346F59333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3" hasCustomPrompt="1"/>
          </p:nvPr>
        </p:nvSpPr>
        <p:spPr>
          <a:xfrm>
            <a:off x="252413" y="412749"/>
            <a:ext cx="2160000" cy="1260000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Ihr Firmenlogo 1c oder 4c maximale Größe 6 x 3,5 cm </a:t>
            </a:r>
          </a:p>
        </p:txBody>
      </p:sp>
      <p:sp>
        <p:nvSpPr>
          <p:cNvPr id="6" name="Textplatzhalter 2"/>
          <p:cNvSpPr>
            <a:spLocks noGrp="1"/>
          </p:cNvSpPr>
          <p:nvPr>
            <p:ph type="body" sz="quarter" idx="14" hasCustomPrompt="1"/>
          </p:nvPr>
        </p:nvSpPr>
        <p:spPr>
          <a:xfrm>
            <a:off x="252000" y="1800000"/>
            <a:ext cx="8543925" cy="2860202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baseline="0">
                <a:latin typeface="Arial"/>
              </a:defRPr>
            </a:lvl1pPr>
            <a:lvl2pPr marL="285750" indent="-285750">
              <a:spcBef>
                <a:spcPts val="0"/>
              </a:spcBef>
              <a:buFont typeface="Arial"/>
              <a:buChar char="•"/>
              <a:defRPr sz="1800"/>
            </a:lvl2pPr>
            <a:lvl3pPr marL="285750" indent="-285750">
              <a:spcBef>
                <a:spcPts val="0"/>
              </a:spcBef>
              <a:buFont typeface="Arial"/>
              <a:buChar char="•"/>
              <a:defRPr sz="1800"/>
            </a:lvl3pPr>
            <a:lvl4pPr marL="285750" indent="-285750">
              <a:spcBef>
                <a:spcPts val="0"/>
              </a:spcBef>
              <a:buFont typeface="Arial"/>
              <a:buChar char="•"/>
              <a:defRPr sz="1800"/>
            </a:lvl4pPr>
            <a:lvl5pPr marL="285750" indent="-285750">
              <a:spcBef>
                <a:spcPts val="0"/>
              </a:spcBef>
              <a:buFont typeface="Arial"/>
              <a:buChar char="•"/>
              <a:defRPr sz="1800"/>
            </a:lvl5pPr>
          </a:lstStyle>
          <a:p>
            <a:pPr lvl="0"/>
            <a:r>
              <a:rPr lang="de-DE" dirty="0"/>
              <a:t>Fließtext in 22 </a:t>
            </a:r>
            <a:r>
              <a:rPr lang="de-DE" dirty="0" err="1"/>
              <a:t>pt</a:t>
            </a:r>
            <a:r>
              <a:rPr lang="de-DE" dirty="0"/>
              <a:t> Arial, maximal 8 Zeilen</a:t>
            </a:r>
          </a:p>
          <a:p>
            <a:pPr lvl="0"/>
            <a:endParaRPr lang="de-DE" dirty="0"/>
          </a:p>
          <a:p>
            <a:pPr lvl="0"/>
            <a:endParaRPr lang="de-DE" dirty="0"/>
          </a:p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24337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660000" y="4770000"/>
            <a:ext cx="2133600" cy="274637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400" baseline="0">
                <a:latin typeface="Arial"/>
              </a:defRPr>
            </a:lvl1pPr>
          </a:lstStyle>
          <a:p>
            <a:fld id="{9402FAE1-3884-6545-8B69-88E346F59333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3" hasCustomPrompt="1"/>
          </p:nvPr>
        </p:nvSpPr>
        <p:spPr>
          <a:xfrm>
            <a:off x="252413" y="412749"/>
            <a:ext cx="2160000" cy="1260000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Ihr Firmenlogo 1c oder 4c maximale Größe 6 x 3,5 cm </a:t>
            </a:r>
          </a:p>
        </p:txBody>
      </p:sp>
      <p:sp>
        <p:nvSpPr>
          <p:cNvPr id="6" name="Textplatzhalter 2"/>
          <p:cNvSpPr>
            <a:spLocks noGrp="1"/>
          </p:cNvSpPr>
          <p:nvPr>
            <p:ph type="body" sz="quarter" idx="14" hasCustomPrompt="1"/>
          </p:nvPr>
        </p:nvSpPr>
        <p:spPr>
          <a:xfrm>
            <a:off x="5257158" y="1800002"/>
            <a:ext cx="3538767" cy="2869540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aseline="0">
                <a:latin typeface="Arial"/>
              </a:defRPr>
            </a:lvl1pPr>
            <a:lvl2pPr marL="285750" indent="-285750">
              <a:spcBef>
                <a:spcPts val="0"/>
              </a:spcBef>
              <a:buFont typeface="Arial"/>
              <a:buChar char="•"/>
              <a:defRPr sz="1800"/>
            </a:lvl2pPr>
            <a:lvl3pPr marL="285750" indent="-285750">
              <a:spcBef>
                <a:spcPts val="0"/>
              </a:spcBef>
              <a:buFont typeface="Arial"/>
              <a:buChar char="•"/>
              <a:defRPr sz="1800"/>
            </a:lvl3pPr>
            <a:lvl4pPr marL="285750" indent="-285750">
              <a:spcBef>
                <a:spcPts val="0"/>
              </a:spcBef>
              <a:buFont typeface="Arial"/>
              <a:buChar char="•"/>
              <a:defRPr sz="1800"/>
            </a:lvl4pPr>
            <a:lvl5pPr marL="285750" indent="-285750">
              <a:spcBef>
                <a:spcPts val="0"/>
              </a:spcBef>
              <a:buFont typeface="Arial"/>
              <a:buChar char="•"/>
              <a:defRPr sz="1800"/>
            </a:lvl5pPr>
          </a:lstStyle>
          <a:p>
            <a:pPr lvl="0"/>
            <a:r>
              <a:rPr lang="de-DE" dirty="0"/>
              <a:t>Bildunterschrift in 18 </a:t>
            </a:r>
            <a:r>
              <a:rPr lang="de-DE" dirty="0" err="1"/>
              <a:t>pt</a:t>
            </a:r>
            <a:r>
              <a:rPr lang="de-DE" dirty="0"/>
              <a:t> Arial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5"/>
          </p:nvPr>
        </p:nvSpPr>
        <p:spPr>
          <a:xfrm>
            <a:off x="252414" y="1800001"/>
            <a:ext cx="4743288" cy="2869540"/>
          </a:xfrm>
          <a:prstGeom prst="rect">
            <a:avLst/>
          </a:prstGeom>
        </p:spPr>
        <p:txBody>
          <a:bodyPr vert="horz" bIns="0" anchor="ctr" anchorCtr="0"/>
          <a:lstStyle>
            <a:lvl1pPr marL="0" indent="0" algn="ctr">
              <a:spcBef>
                <a:spcPts val="0"/>
              </a:spcBef>
              <a:buFontTx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21058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660000" y="4770000"/>
            <a:ext cx="2133600" cy="274637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400" baseline="0">
                <a:latin typeface="Arial"/>
              </a:defRPr>
            </a:lvl1pPr>
          </a:lstStyle>
          <a:p>
            <a:fld id="{9402FAE1-3884-6545-8B69-88E346F59333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3" hasCustomPrompt="1"/>
          </p:nvPr>
        </p:nvSpPr>
        <p:spPr>
          <a:xfrm>
            <a:off x="252413" y="412749"/>
            <a:ext cx="2160000" cy="1260000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Ihr Firmenlogo 1c oder 4c maximale Größe 6 x 3,5 cm </a:t>
            </a:r>
          </a:p>
        </p:txBody>
      </p:sp>
      <p:sp>
        <p:nvSpPr>
          <p:cNvPr id="6" name="Textplatzhalter 2"/>
          <p:cNvSpPr>
            <a:spLocks noGrp="1"/>
          </p:cNvSpPr>
          <p:nvPr>
            <p:ph type="body" sz="quarter" idx="14" hasCustomPrompt="1"/>
          </p:nvPr>
        </p:nvSpPr>
        <p:spPr>
          <a:xfrm>
            <a:off x="252414" y="4267960"/>
            <a:ext cx="4068000" cy="401581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aseline="0">
                <a:latin typeface="Arial"/>
              </a:defRPr>
            </a:lvl1pPr>
            <a:lvl2pPr marL="285750" indent="-285750">
              <a:spcBef>
                <a:spcPts val="0"/>
              </a:spcBef>
              <a:buFont typeface="Arial"/>
              <a:buChar char="•"/>
              <a:defRPr sz="1800"/>
            </a:lvl2pPr>
            <a:lvl3pPr marL="285750" indent="-285750">
              <a:spcBef>
                <a:spcPts val="0"/>
              </a:spcBef>
              <a:buFont typeface="Arial"/>
              <a:buChar char="•"/>
              <a:defRPr sz="1800"/>
            </a:lvl3pPr>
            <a:lvl4pPr marL="285750" indent="-285750">
              <a:spcBef>
                <a:spcPts val="0"/>
              </a:spcBef>
              <a:buFont typeface="Arial"/>
              <a:buChar char="•"/>
              <a:defRPr sz="1800"/>
            </a:lvl4pPr>
            <a:lvl5pPr marL="285750" indent="-285750">
              <a:spcBef>
                <a:spcPts val="0"/>
              </a:spcBef>
              <a:buFont typeface="Arial"/>
              <a:buChar char="•"/>
              <a:defRPr sz="1800"/>
            </a:lvl5pPr>
          </a:lstStyle>
          <a:p>
            <a:pPr lvl="0"/>
            <a:r>
              <a:rPr lang="de-DE" dirty="0"/>
              <a:t>Bildunterschrift in 18 </a:t>
            </a:r>
            <a:r>
              <a:rPr lang="de-DE" dirty="0" err="1"/>
              <a:t>pt</a:t>
            </a:r>
            <a:r>
              <a:rPr lang="de-DE" dirty="0"/>
              <a:t> Arial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5"/>
          </p:nvPr>
        </p:nvSpPr>
        <p:spPr>
          <a:xfrm>
            <a:off x="252414" y="1800001"/>
            <a:ext cx="4068000" cy="2340000"/>
          </a:xfrm>
          <a:prstGeom prst="rect">
            <a:avLst/>
          </a:prstGeom>
        </p:spPr>
        <p:txBody>
          <a:bodyPr vert="horz" bIns="0" anchor="ctr" anchorCtr="0"/>
          <a:lstStyle>
            <a:lvl1pPr marL="0" indent="0" algn="ctr">
              <a:spcBef>
                <a:spcPts val="0"/>
              </a:spcBef>
              <a:buFontTx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10" name="Textplatzhalter 2"/>
          <p:cNvSpPr>
            <a:spLocks noGrp="1"/>
          </p:cNvSpPr>
          <p:nvPr>
            <p:ph type="body" sz="quarter" idx="16" hasCustomPrompt="1"/>
          </p:nvPr>
        </p:nvSpPr>
        <p:spPr>
          <a:xfrm>
            <a:off x="4725600" y="4267960"/>
            <a:ext cx="4068000" cy="401581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aseline="0">
                <a:latin typeface="Arial"/>
              </a:defRPr>
            </a:lvl1pPr>
            <a:lvl2pPr marL="285750" indent="-285750">
              <a:spcBef>
                <a:spcPts val="0"/>
              </a:spcBef>
              <a:buFont typeface="Arial"/>
              <a:buChar char="•"/>
              <a:defRPr sz="1800"/>
            </a:lvl2pPr>
            <a:lvl3pPr marL="285750" indent="-285750">
              <a:spcBef>
                <a:spcPts val="0"/>
              </a:spcBef>
              <a:buFont typeface="Arial"/>
              <a:buChar char="•"/>
              <a:defRPr sz="1800"/>
            </a:lvl3pPr>
            <a:lvl4pPr marL="285750" indent="-285750">
              <a:spcBef>
                <a:spcPts val="0"/>
              </a:spcBef>
              <a:buFont typeface="Arial"/>
              <a:buChar char="•"/>
              <a:defRPr sz="1800"/>
            </a:lvl4pPr>
            <a:lvl5pPr marL="285750" indent="-285750">
              <a:spcBef>
                <a:spcPts val="0"/>
              </a:spcBef>
              <a:buFont typeface="Arial"/>
              <a:buChar char="•"/>
              <a:defRPr sz="1800"/>
            </a:lvl5pPr>
          </a:lstStyle>
          <a:p>
            <a:pPr lvl="0"/>
            <a:r>
              <a:rPr lang="de-DE" dirty="0"/>
              <a:t>Bildunterschrift in 18 </a:t>
            </a:r>
            <a:r>
              <a:rPr lang="de-DE" dirty="0" err="1"/>
              <a:t>pt</a:t>
            </a:r>
            <a:r>
              <a:rPr lang="de-DE" dirty="0"/>
              <a:t> Arial</a:t>
            </a:r>
          </a:p>
        </p:txBody>
      </p:sp>
      <p:sp>
        <p:nvSpPr>
          <p:cNvPr id="11" name="Bildplatzhalter 2"/>
          <p:cNvSpPr>
            <a:spLocks noGrp="1"/>
          </p:cNvSpPr>
          <p:nvPr>
            <p:ph type="pic" sz="quarter" idx="17"/>
          </p:nvPr>
        </p:nvSpPr>
        <p:spPr>
          <a:xfrm>
            <a:off x="4725600" y="1800001"/>
            <a:ext cx="4068000" cy="2340000"/>
          </a:xfrm>
          <a:prstGeom prst="rect">
            <a:avLst/>
          </a:prstGeom>
        </p:spPr>
        <p:txBody>
          <a:bodyPr vert="horz" bIns="0" anchor="ctr" anchorCtr="0"/>
          <a:lstStyle>
            <a:lvl1pPr marL="0" indent="0" algn="ctr">
              <a:spcBef>
                <a:spcPts val="0"/>
              </a:spcBef>
              <a:buFontTx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45121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660000" y="4770000"/>
            <a:ext cx="2133600" cy="274637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400" baseline="0">
                <a:latin typeface="Arial"/>
              </a:defRPr>
            </a:lvl1pPr>
          </a:lstStyle>
          <a:p>
            <a:fld id="{9402FAE1-3884-6545-8B69-88E346F59333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3" hasCustomPrompt="1"/>
          </p:nvPr>
        </p:nvSpPr>
        <p:spPr>
          <a:xfrm>
            <a:off x="252413" y="412749"/>
            <a:ext cx="2160000" cy="1260000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Ihr Firmenlogo 1c oder 4c maximale Größe 6 x 3,5 cm </a:t>
            </a:r>
          </a:p>
        </p:txBody>
      </p:sp>
      <p:sp>
        <p:nvSpPr>
          <p:cNvPr id="6" name="Textplatzhalter 2"/>
          <p:cNvSpPr>
            <a:spLocks noGrp="1"/>
          </p:cNvSpPr>
          <p:nvPr>
            <p:ph type="body" sz="quarter" idx="14" hasCustomPrompt="1"/>
          </p:nvPr>
        </p:nvSpPr>
        <p:spPr>
          <a:xfrm>
            <a:off x="252415" y="4140000"/>
            <a:ext cx="1800000" cy="529541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aseline="0">
                <a:latin typeface="Arial"/>
              </a:defRPr>
            </a:lvl1pPr>
            <a:lvl2pPr marL="285750" indent="-285750">
              <a:spcBef>
                <a:spcPts val="0"/>
              </a:spcBef>
              <a:buFont typeface="Arial"/>
              <a:buChar char="•"/>
              <a:defRPr sz="1800"/>
            </a:lvl2pPr>
            <a:lvl3pPr marL="285750" indent="-285750">
              <a:spcBef>
                <a:spcPts val="0"/>
              </a:spcBef>
              <a:buFont typeface="Arial"/>
              <a:buChar char="•"/>
              <a:defRPr sz="1800"/>
            </a:lvl3pPr>
            <a:lvl4pPr marL="285750" indent="-285750">
              <a:spcBef>
                <a:spcPts val="0"/>
              </a:spcBef>
              <a:buFont typeface="Arial"/>
              <a:buChar char="•"/>
              <a:defRPr sz="1800"/>
            </a:lvl4pPr>
            <a:lvl5pPr marL="285750" indent="-285750">
              <a:spcBef>
                <a:spcPts val="0"/>
              </a:spcBef>
              <a:buFont typeface="Arial"/>
              <a:buChar char="•"/>
              <a:defRPr sz="1800"/>
            </a:lvl5pPr>
          </a:lstStyle>
          <a:p>
            <a:pPr lvl="0"/>
            <a:r>
              <a:rPr lang="de-DE" dirty="0"/>
              <a:t>Bildunterschrift </a:t>
            </a:r>
            <a:br>
              <a:rPr lang="de-DE" dirty="0"/>
            </a:br>
            <a:r>
              <a:rPr lang="de-DE" dirty="0"/>
              <a:t>in 18 </a:t>
            </a:r>
            <a:r>
              <a:rPr lang="de-DE" dirty="0" err="1"/>
              <a:t>pt</a:t>
            </a:r>
            <a:r>
              <a:rPr lang="de-DE" dirty="0"/>
              <a:t> Arial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5"/>
          </p:nvPr>
        </p:nvSpPr>
        <p:spPr>
          <a:xfrm>
            <a:off x="252414" y="1800001"/>
            <a:ext cx="1800000" cy="2160000"/>
          </a:xfrm>
          <a:prstGeom prst="rect">
            <a:avLst/>
          </a:prstGeom>
        </p:spPr>
        <p:txBody>
          <a:bodyPr vert="horz" bIns="0" anchor="ctr" anchorCtr="0"/>
          <a:lstStyle>
            <a:lvl1pPr marL="0" indent="0" algn="ctr">
              <a:spcBef>
                <a:spcPts val="0"/>
              </a:spcBef>
              <a:buFontTx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8" name="Textplatzhalter 2"/>
          <p:cNvSpPr>
            <a:spLocks noGrp="1"/>
          </p:cNvSpPr>
          <p:nvPr>
            <p:ph type="body" sz="quarter" idx="16" hasCustomPrompt="1"/>
          </p:nvPr>
        </p:nvSpPr>
        <p:spPr>
          <a:xfrm>
            <a:off x="2498846" y="4140000"/>
            <a:ext cx="1800000" cy="529541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aseline="0">
                <a:latin typeface="Arial"/>
              </a:defRPr>
            </a:lvl1pPr>
            <a:lvl2pPr marL="285750" indent="-285750">
              <a:spcBef>
                <a:spcPts val="0"/>
              </a:spcBef>
              <a:buFont typeface="Arial"/>
              <a:buChar char="•"/>
              <a:defRPr sz="1800"/>
            </a:lvl2pPr>
            <a:lvl3pPr marL="285750" indent="-285750">
              <a:spcBef>
                <a:spcPts val="0"/>
              </a:spcBef>
              <a:buFont typeface="Arial"/>
              <a:buChar char="•"/>
              <a:defRPr sz="1800"/>
            </a:lvl3pPr>
            <a:lvl4pPr marL="285750" indent="-285750">
              <a:spcBef>
                <a:spcPts val="0"/>
              </a:spcBef>
              <a:buFont typeface="Arial"/>
              <a:buChar char="•"/>
              <a:defRPr sz="1800"/>
            </a:lvl4pPr>
            <a:lvl5pPr marL="285750" indent="-285750">
              <a:spcBef>
                <a:spcPts val="0"/>
              </a:spcBef>
              <a:buFont typeface="Arial"/>
              <a:buChar char="•"/>
              <a:defRPr sz="1800"/>
            </a:lvl5pPr>
          </a:lstStyle>
          <a:p>
            <a:pPr lvl="0"/>
            <a:r>
              <a:rPr lang="de-DE" dirty="0"/>
              <a:t>Bildunterschrift </a:t>
            </a:r>
            <a:br>
              <a:rPr lang="de-DE" dirty="0"/>
            </a:br>
            <a:r>
              <a:rPr lang="de-DE" dirty="0"/>
              <a:t>in 18 </a:t>
            </a:r>
            <a:r>
              <a:rPr lang="de-DE" dirty="0" err="1"/>
              <a:t>pt</a:t>
            </a:r>
            <a:r>
              <a:rPr lang="de-DE" dirty="0"/>
              <a:t> Arial</a:t>
            </a:r>
          </a:p>
        </p:txBody>
      </p:sp>
      <p:sp>
        <p:nvSpPr>
          <p:cNvPr id="9" name="Bildplatzhalter 2"/>
          <p:cNvSpPr>
            <a:spLocks noGrp="1"/>
          </p:cNvSpPr>
          <p:nvPr>
            <p:ph type="pic" sz="quarter" idx="17"/>
          </p:nvPr>
        </p:nvSpPr>
        <p:spPr>
          <a:xfrm>
            <a:off x="2498845" y="1800001"/>
            <a:ext cx="1800000" cy="2160000"/>
          </a:xfrm>
          <a:prstGeom prst="rect">
            <a:avLst/>
          </a:prstGeom>
        </p:spPr>
        <p:txBody>
          <a:bodyPr vert="horz" bIns="0" anchor="ctr" anchorCtr="0"/>
          <a:lstStyle>
            <a:lvl1pPr marL="0" indent="0" algn="ctr">
              <a:spcBef>
                <a:spcPts val="0"/>
              </a:spcBef>
              <a:buFontTx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12" name="Textplatzhalt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745277" y="4140000"/>
            <a:ext cx="1800000" cy="529541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aseline="0">
                <a:latin typeface="Arial"/>
              </a:defRPr>
            </a:lvl1pPr>
            <a:lvl2pPr marL="285750" indent="-285750">
              <a:spcBef>
                <a:spcPts val="0"/>
              </a:spcBef>
              <a:buFont typeface="Arial"/>
              <a:buChar char="•"/>
              <a:defRPr sz="1800"/>
            </a:lvl2pPr>
            <a:lvl3pPr marL="285750" indent="-285750">
              <a:spcBef>
                <a:spcPts val="0"/>
              </a:spcBef>
              <a:buFont typeface="Arial"/>
              <a:buChar char="•"/>
              <a:defRPr sz="1800"/>
            </a:lvl3pPr>
            <a:lvl4pPr marL="285750" indent="-285750">
              <a:spcBef>
                <a:spcPts val="0"/>
              </a:spcBef>
              <a:buFont typeface="Arial"/>
              <a:buChar char="•"/>
              <a:defRPr sz="1800"/>
            </a:lvl4pPr>
            <a:lvl5pPr marL="285750" indent="-285750">
              <a:spcBef>
                <a:spcPts val="0"/>
              </a:spcBef>
              <a:buFont typeface="Arial"/>
              <a:buChar char="•"/>
              <a:defRPr sz="1800"/>
            </a:lvl5pPr>
          </a:lstStyle>
          <a:p>
            <a:pPr lvl="0"/>
            <a:r>
              <a:rPr lang="de-DE" dirty="0"/>
              <a:t>Bildunterschrift </a:t>
            </a:r>
            <a:br>
              <a:rPr lang="de-DE" dirty="0"/>
            </a:br>
            <a:r>
              <a:rPr lang="de-DE" dirty="0"/>
              <a:t>in 18 </a:t>
            </a:r>
            <a:r>
              <a:rPr lang="de-DE" dirty="0" err="1"/>
              <a:t>pt</a:t>
            </a:r>
            <a:r>
              <a:rPr lang="de-DE" dirty="0"/>
              <a:t> Arial</a:t>
            </a:r>
          </a:p>
        </p:txBody>
      </p:sp>
      <p:sp>
        <p:nvSpPr>
          <p:cNvPr id="13" name="Bildplatzhalter 2"/>
          <p:cNvSpPr>
            <a:spLocks noGrp="1"/>
          </p:cNvSpPr>
          <p:nvPr>
            <p:ph type="pic" sz="quarter" idx="19"/>
          </p:nvPr>
        </p:nvSpPr>
        <p:spPr>
          <a:xfrm>
            <a:off x="4745276" y="1800001"/>
            <a:ext cx="1800000" cy="2160000"/>
          </a:xfrm>
          <a:prstGeom prst="rect">
            <a:avLst/>
          </a:prstGeom>
        </p:spPr>
        <p:txBody>
          <a:bodyPr vert="horz" bIns="0" anchor="ctr" anchorCtr="0"/>
          <a:lstStyle>
            <a:lvl1pPr marL="0" indent="0" algn="ctr">
              <a:spcBef>
                <a:spcPts val="0"/>
              </a:spcBef>
              <a:buFontTx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14" name="Textplatzhalter 2"/>
          <p:cNvSpPr>
            <a:spLocks noGrp="1"/>
          </p:cNvSpPr>
          <p:nvPr>
            <p:ph type="body" sz="quarter" idx="20" hasCustomPrompt="1"/>
          </p:nvPr>
        </p:nvSpPr>
        <p:spPr>
          <a:xfrm>
            <a:off x="6991707" y="4140000"/>
            <a:ext cx="1800000" cy="529541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aseline="0">
                <a:latin typeface="Arial"/>
              </a:defRPr>
            </a:lvl1pPr>
            <a:lvl2pPr marL="285750" indent="-285750">
              <a:spcBef>
                <a:spcPts val="0"/>
              </a:spcBef>
              <a:buFont typeface="Arial"/>
              <a:buChar char="•"/>
              <a:defRPr sz="1800"/>
            </a:lvl2pPr>
            <a:lvl3pPr marL="285750" indent="-285750">
              <a:spcBef>
                <a:spcPts val="0"/>
              </a:spcBef>
              <a:buFont typeface="Arial"/>
              <a:buChar char="•"/>
              <a:defRPr sz="1800"/>
            </a:lvl3pPr>
            <a:lvl4pPr marL="285750" indent="-285750">
              <a:spcBef>
                <a:spcPts val="0"/>
              </a:spcBef>
              <a:buFont typeface="Arial"/>
              <a:buChar char="•"/>
              <a:defRPr sz="1800"/>
            </a:lvl4pPr>
            <a:lvl5pPr marL="285750" indent="-285750">
              <a:spcBef>
                <a:spcPts val="0"/>
              </a:spcBef>
              <a:buFont typeface="Arial"/>
              <a:buChar char="•"/>
              <a:defRPr sz="1800"/>
            </a:lvl5pPr>
          </a:lstStyle>
          <a:p>
            <a:pPr lvl="0"/>
            <a:r>
              <a:rPr lang="de-DE" dirty="0"/>
              <a:t>Bildunterschrift </a:t>
            </a:r>
            <a:br>
              <a:rPr lang="de-DE" dirty="0"/>
            </a:br>
            <a:r>
              <a:rPr lang="de-DE" dirty="0"/>
              <a:t>in 18 </a:t>
            </a:r>
            <a:r>
              <a:rPr lang="de-DE" dirty="0" err="1"/>
              <a:t>pt</a:t>
            </a:r>
            <a:r>
              <a:rPr lang="de-DE" dirty="0"/>
              <a:t> Arial</a:t>
            </a:r>
          </a:p>
        </p:txBody>
      </p:sp>
      <p:sp>
        <p:nvSpPr>
          <p:cNvPr id="15" name="Bildplatzhalter 2"/>
          <p:cNvSpPr>
            <a:spLocks noGrp="1"/>
          </p:cNvSpPr>
          <p:nvPr>
            <p:ph type="pic" sz="quarter" idx="21"/>
          </p:nvPr>
        </p:nvSpPr>
        <p:spPr>
          <a:xfrm>
            <a:off x="6991706" y="1800001"/>
            <a:ext cx="1800000" cy="2160000"/>
          </a:xfrm>
          <a:prstGeom prst="rect">
            <a:avLst/>
          </a:prstGeom>
        </p:spPr>
        <p:txBody>
          <a:bodyPr vert="horz" bIns="0" anchor="ctr" anchorCtr="0"/>
          <a:lstStyle>
            <a:lvl1pPr marL="0" indent="0" algn="ctr">
              <a:spcBef>
                <a:spcPts val="0"/>
              </a:spcBef>
              <a:buFontTx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82307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660000" y="4770000"/>
            <a:ext cx="2133600" cy="274637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400" baseline="0">
                <a:latin typeface="Arial"/>
              </a:defRPr>
            </a:lvl1pPr>
          </a:lstStyle>
          <a:p>
            <a:fld id="{9402FAE1-3884-6545-8B69-88E346F59333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3" hasCustomPrompt="1"/>
          </p:nvPr>
        </p:nvSpPr>
        <p:spPr>
          <a:xfrm>
            <a:off x="252413" y="412749"/>
            <a:ext cx="2160000" cy="1260000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Ihr Firmenlogo 1c oder 4c maximale Größe 6 x 3,5 cm </a:t>
            </a:r>
          </a:p>
        </p:txBody>
      </p:sp>
      <p:sp>
        <p:nvSpPr>
          <p:cNvPr id="6" name="Textplatzhalter 2"/>
          <p:cNvSpPr>
            <a:spLocks noGrp="1"/>
          </p:cNvSpPr>
          <p:nvPr>
            <p:ph type="body" sz="quarter" idx="14" hasCustomPrompt="1"/>
          </p:nvPr>
        </p:nvSpPr>
        <p:spPr>
          <a:xfrm>
            <a:off x="5696034" y="1800001"/>
            <a:ext cx="3099892" cy="2883103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aseline="0">
                <a:latin typeface="Arial"/>
              </a:defRPr>
            </a:lvl1pPr>
            <a:lvl2pPr marL="285750" indent="-285750">
              <a:spcBef>
                <a:spcPts val="0"/>
              </a:spcBef>
              <a:buFont typeface="Arial"/>
              <a:buChar char="•"/>
              <a:defRPr sz="1800"/>
            </a:lvl2pPr>
            <a:lvl3pPr marL="285750" indent="-285750">
              <a:spcBef>
                <a:spcPts val="0"/>
              </a:spcBef>
              <a:buFont typeface="Arial"/>
              <a:buChar char="•"/>
              <a:defRPr sz="1800"/>
            </a:lvl3pPr>
            <a:lvl4pPr marL="285750" indent="-285750">
              <a:spcBef>
                <a:spcPts val="0"/>
              </a:spcBef>
              <a:buFont typeface="Arial"/>
              <a:buChar char="•"/>
              <a:defRPr sz="1800"/>
            </a:lvl4pPr>
            <a:lvl5pPr marL="285750" indent="-285750">
              <a:spcBef>
                <a:spcPts val="0"/>
              </a:spcBef>
              <a:buFont typeface="Arial"/>
              <a:buChar char="•"/>
              <a:defRPr sz="1800"/>
            </a:lvl5pPr>
          </a:lstStyle>
          <a:p>
            <a:pPr lvl="0"/>
            <a:r>
              <a:rPr lang="de-DE" dirty="0"/>
              <a:t>Bildunterschrift in 18 </a:t>
            </a:r>
            <a:r>
              <a:rPr lang="de-DE" dirty="0" err="1"/>
              <a:t>pt</a:t>
            </a:r>
            <a:r>
              <a:rPr lang="de-DE" dirty="0"/>
              <a:t> Arial</a:t>
            </a:r>
          </a:p>
        </p:txBody>
      </p:sp>
      <p:sp>
        <p:nvSpPr>
          <p:cNvPr id="8" name="Medienplatzhalter 7"/>
          <p:cNvSpPr>
            <a:spLocks noGrp="1"/>
          </p:cNvSpPr>
          <p:nvPr>
            <p:ph type="media" sz="quarter" idx="15"/>
          </p:nvPr>
        </p:nvSpPr>
        <p:spPr>
          <a:xfrm>
            <a:off x="252413" y="1800225"/>
            <a:ext cx="5120640" cy="2882880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 algn="ctr">
              <a:spcBef>
                <a:spcPts val="0"/>
              </a:spcBef>
              <a:buFontTx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05427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 userDrawn="1"/>
        </p:nvSpPr>
        <p:spPr>
          <a:xfrm>
            <a:off x="252000" y="3628764"/>
            <a:ext cx="1914359" cy="67997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e-DE" sz="2000" dirty="0">
                <a:solidFill>
                  <a:schemeClr val="tx1"/>
                </a:solidFill>
              </a:rPr>
              <a:t>NETWORKING </a:t>
            </a:r>
          </a:p>
          <a:p>
            <a:r>
              <a:rPr lang="de-DE" sz="2000" dirty="0">
                <a:solidFill>
                  <a:schemeClr val="tx1"/>
                </a:solidFill>
              </a:rPr>
              <a:t>NEXT LEVEL.</a:t>
            </a:r>
          </a:p>
        </p:txBody>
      </p:sp>
    </p:spTree>
    <p:extLst>
      <p:ext uri="{BB962C8B-B14F-4D97-AF65-F5344CB8AC3E}">
        <p14:creationId xmlns:p14="http://schemas.microsoft.com/office/powerpoint/2010/main" val="3174829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000" y="403200"/>
            <a:ext cx="1243584" cy="26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133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8" r:id="rId2"/>
    <p:sldLayoutId id="2147483729" r:id="rId3"/>
    <p:sldLayoutId id="2147483730" r:id="rId4"/>
    <p:sldLayoutId id="2147483732" r:id="rId5"/>
    <p:sldLayoutId id="2147483731" r:id="rId6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13" Type="http://schemas.openxmlformats.org/officeDocument/2006/relationships/image" Target="../media/image33.jpeg"/><Relationship Id="rId3" Type="http://schemas.openxmlformats.org/officeDocument/2006/relationships/image" Target="../media/image15.png"/><Relationship Id="rId7" Type="http://schemas.openxmlformats.org/officeDocument/2006/relationships/image" Target="../media/image28.jpeg"/><Relationship Id="rId12" Type="http://schemas.openxmlformats.org/officeDocument/2006/relationships/image" Target="../media/image3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11" Type="http://schemas.openxmlformats.org/officeDocument/2006/relationships/image" Target="../media/image31.png"/><Relationship Id="rId5" Type="http://schemas.openxmlformats.org/officeDocument/2006/relationships/image" Target="../media/image26.jpeg"/><Relationship Id="rId10" Type="http://schemas.openxmlformats.org/officeDocument/2006/relationships/image" Target="../media/image22.emf"/><Relationship Id="rId4" Type="http://schemas.openxmlformats.org/officeDocument/2006/relationships/image" Target="../media/image25.jpeg"/><Relationship Id="rId9" Type="http://schemas.openxmlformats.org/officeDocument/2006/relationships/image" Target="../media/image30.png"/><Relationship Id="rId1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0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1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image" Target="../media/image19.png"/><Relationship Id="rId7" Type="http://schemas.openxmlformats.org/officeDocument/2006/relationships/image" Target="../media/image23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emf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60000" y="1844298"/>
            <a:ext cx="4680000" cy="1863702"/>
          </a:xfrm>
        </p:spPr>
        <p:txBody>
          <a:bodyPr/>
          <a:lstStyle/>
          <a:p>
            <a:r>
              <a:rPr lang="de-DE" dirty="0"/>
              <a:t>Die 5 wichtigsten BIM2FM-Anwendungsfälle unter die Lupe genommen - halten sie, was sie versprechen?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Matthias Mosig </a:t>
            </a:r>
          </a:p>
          <a:p>
            <a:r>
              <a:rPr lang="de-DE" dirty="0"/>
              <a:t>Prokurist, Head </a:t>
            </a:r>
            <a:r>
              <a:rPr lang="de-DE" dirty="0" err="1"/>
              <a:t>of</a:t>
            </a:r>
            <a:r>
              <a:rPr lang="de-DE" dirty="0"/>
              <a:t> Digital Transition </a:t>
            </a:r>
          </a:p>
        </p:txBody>
      </p:sp>
      <p:pic>
        <p:nvPicPr>
          <p:cNvPr id="5" name="Bildplatzhalter 4">
            <a:extLst>
              <a:ext uri="{FF2B5EF4-FFF2-40B4-BE49-F238E27FC236}">
                <a16:creationId xmlns:a16="http://schemas.microsoft.com/office/drawing/2014/main" id="{9C68FA39-A51E-4A93-89E9-A69DB61E927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4342" r="4342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640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2FAE1-3884-6545-8B69-88E346F59333}" type="slidenum">
              <a:rPr lang="de-DE" smtClean="0"/>
              <a:pPr/>
              <a:t>10</a:t>
            </a:fld>
            <a:endParaRPr lang="de-DE" dirty="0"/>
          </a:p>
        </p:txBody>
      </p:sp>
      <p:pic>
        <p:nvPicPr>
          <p:cNvPr id="5" name="Bildplatzhalter 4">
            <a:extLst>
              <a:ext uri="{FF2B5EF4-FFF2-40B4-BE49-F238E27FC236}">
                <a16:creationId xmlns:a16="http://schemas.microsoft.com/office/drawing/2014/main" id="{331069DA-E55A-4F17-AE61-EE2322DD45F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4342" r="4342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6" name="Titel 2">
            <a:extLst>
              <a:ext uri="{FF2B5EF4-FFF2-40B4-BE49-F238E27FC236}">
                <a16:creationId xmlns:a16="http://schemas.microsoft.com/office/drawing/2014/main" id="{06ABE355-4DF4-4C0A-9C37-9F27C6C8E954}"/>
              </a:ext>
            </a:extLst>
          </p:cNvPr>
          <p:cNvSpPr txBox="1">
            <a:spLocks/>
          </p:cNvSpPr>
          <p:nvPr/>
        </p:nvSpPr>
        <p:spPr>
          <a:xfrm>
            <a:off x="2419627" y="832403"/>
            <a:ext cx="6068918" cy="395602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2000" dirty="0"/>
              <a:t>Ergebnis der digitale BIM-Kollaboration aller Beteiligter </a:t>
            </a:r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2861089C-1290-4031-99D4-FCE549368B9D}"/>
              </a:ext>
            </a:extLst>
          </p:cNvPr>
          <p:cNvGrpSpPr>
            <a:grpSpLocks/>
          </p:cNvGrpSpPr>
          <p:nvPr/>
        </p:nvGrpSpPr>
        <p:grpSpPr bwMode="auto">
          <a:xfrm>
            <a:off x="2578770" y="1353389"/>
            <a:ext cx="1054706" cy="697098"/>
            <a:chOff x="2257559" y="336"/>
            <a:chExt cx="1378420" cy="1378420"/>
          </a:xfrm>
        </p:grpSpPr>
        <p:sp>
          <p:nvSpPr>
            <p:cNvPr id="8" name="Ellipse 7">
              <a:extLst>
                <a:ext uri="{FF2B5EF4-FFF2-40B4-BE49-F238E27FC236}">
                  <a16:creationId xmlns:a16="http://schemas.microsoft.com/office/drawing/2014/main" id="{63248198-E719-47C0-B933-1EC054D59B46}"/>
                </a:ext>
              </a:extLst>
            </p:cNvPr>
            <p:cNvSpPr/>
            <p:nvPr/>
          </p:nvSpPr>
          <p:spPr>
            <a:xfrm>
              <a:off x="2257559" y="336"/>
              <a:ext cx="1378420" cy="1378420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Ellipse 4">
              <a:extLst>
                <a:ext uri="{FF2B5EF4-FFF2-40B4-BE49-F238E27FC236}">
                  <a16:creationId xmlns:a16="http://schemas.microsoft.com/office/drawing/2014/main" id="{65CD6B24-1CD9-4B4C-B478-A2A1EB1AB0D2}"/>
                </a:ext>
              </a:extLst>
            </p:cNvPr>
            <p:cNvSpPr txBox="1"/>
            <p:nvPr/>
          </p:nvSpPr>
          <p:spPr>
            <a:xfrm>
              <a:off x="2459241" y="202018"/>
              <a:ext cx="975057" cy="97505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5400" tIns="25400" rIns="25400" bIns="25400" spcCol="1270" anchor="ctr"/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de-DE" sz="1600" dirty="0"/>
                <a:t>Planer 1</a:t>
              </a:r>
            </a:p>
          </p:txBody>
        </p:sp>
      </p:grp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82580110-4A3C-4E7F-BC1D-13DB92394573}"/>
              </a:ext>
            </a:extLst>
          </p:cNvPr>
          <p:cNvGrpSpPr>
            <a:grpSpLocks/>
          </p:cNvGrpSpPr>
          <p:nvPr/>
        </p:nvGrpSpPr>
        <p:grpSpPr bwMode="auto">
          <a:xfrm>
            <a:off x="5803209" y="2095708"/>
            <a:ext cx="1054706" cy="697900"/>
            <a:chOff x="642124" y="0"/>
            <a:chExt cx="1378420" cy="1378420"/>
          </a:xfrm>
        </p:grpSpPr>
        <p:sp>
          <p:nvSpPr>
            <p:cNvPr id="11" name="Ellipse 10">
              <a:extLst>
                <a:ext uri="{FF2B5EF4-FFF2-40B4-BE49-F238E27FC236}">
                  <a16:creationId xmlns:a16="http://schemas.microsoft.com/office/drawing/2014/main" id="{BDB6300D-5E4B-4787-86F6-9D108A8D7498}"/>
                </a:ext>
              </a:extLst>
            </p:cNvPr>
            <p:cNvSpPr/>
            <p:nvPr/>
          </p:nvSpPr>
          <p:spPr>
            <a:xfrm>
              <a:off x="642124" y="0"/>
              <a:ext cx="1378420" cy="1378420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Ellipse 4">
              <a:extLst>
                <a:ext uri="{FF2B5EF4-FFF2-40B4-BE49-F238E27FC236}">
                  <a16:creationId xmlns:a16="http://schemas.microsoft.com/office/drawing/2014/main" id="{40265E73-6B6A-4562-8DD0-CE8BAEBD81AF}"/>
                </a:ext>
              </a:extLst>
            </p:cNvPr>
            <p:cNvSpPr txBox="1"/>
            <p:nvPr/>
          </p:nvSpPr>
          <p:spPr>
            <a:xfrm>
              <a:off x="843806" y="201448"/>
              <a:ext cx="1081003" cy="97552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5400" tIns="25400" rIns="25400" bIns="25400" spcCol="1270" anchor="ctr"/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de-DE" sz="1600" dirty="0"/>
                <a:t>Errichter, Ausbau</a:t>
              </a:r>
            </a:p>
          </p:txBody>
        </p:sp>
      </p:grp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E6D94EE8-CDC6-4B75-80DC-F577FAC321D8}"/>
              </a:ext>
            </a:extLst>
          </p:cNvPr>
          <p:cNvGrpSpPr>
            <a:grpSpLocks/>
          </p:cNvGrpSpPr>
          <p:nvPr/>
        </p:nvGrpSpPr>
        <p:grpSpPr bwMode="auto">
          <a:xfrm>
            <a:off x="4408127" y="1359330"/>
            <a:ext cx="1054706" cy="697098"/>
            <a:chOff x="2257559" y="336"/>
            <a:chExt cx="1378420" cy="1378420"/>
          </a:xfrm>
        </p:grpSpPr>
        <p:sp>
          <p:nvSpPr>
            <p:cNvPr id="14" name="Ellipse 13">
              <a:extLst>
                <a:ext uri="{FF2B5EF4-FFF2-40B4-BE49-F238E27FC236}">
                  <a16:creationId xmlns:a16="http://schemas.microsoft.com/office/drawing/2014/main" id="{16A3ECA1-CA14-4F14-BB9B-4F2621D076D0}"/>
                </a:ext>
              </a:extLst>
            </p:cNvPr>
            <p:cNvSpPr/>
            <p:nvPr/>
          </p:nvSpPr>
          <p:spPr>
            <a:xfrm>
              <a:off x="2257559" y="336"/>
              <a:ext cx="1378420" cy="1378420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Ellipse 4">
              <a:extLst>
                <a:ext uri="{FF2B5EF4-FFF2-40B4-BE49-F238E27FC236}">
                  <a16:creationId xmlns:a16="http://schemas.microsoft.com/office/drawing/2014/main" id="{95B74A89-B282-41F2-8CA5-9D859EDD4C5C}"/>
                </a:ext>
              </a:extLst>
            </p:cNvPr>
            <p:cNvSpPr txBox="1"/>
            <p:nvPr/>
          </p:nvSpPr>
          <p:spPr>
            <a:xfrm>
              <a:off x="2459241" y="202017"/>
              <a:ext cx="975057" cy="97505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5400" tIns="25400" rIns="25400" bIns="25400" spcCol="1270" anchor="ctr"/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de-DE" sz="1600" dirty="0"/>
                <a:t>Planer 2</a:t>
              </a:r>
            </a:p>
          </p:txBody>
        </p:sp>
      </p:grp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C88E80C3-3B3F-4CD1-B74F-2D79A9119728}"/>
              </a:ext>
            </a:extLst>
          </p:cNvPr>
          <p:cNvGrpSpPr>
            <a:grpSpLocks/>
          </p:cNvGrpSpPr>
          <p:nvPr/>
        </p:nvGrpSpPr>
        <p:grpSpPr bwMode="auto">
          <a:xfrm>
            <a:off x="5803209" y="3577894"/>
            <a:ext cx="1054706" cy="697098"/>
            <a:chOff x="2257559" y="336"/>
            <a:chExt cx="1378420" cy="1378420"/>
          </a:xfrm>
        </p:grpSpPr>
        <p:sp>
          <p:nvSpPr>
            <p:cNvPr id="17" name="Ellipse 16">
              <a:extLst>
                <a:ext uri="{FF2B5EF4-FFF2-40B4-BE49-F238E27FC236}">
                  <a16:creationId xmlns:a16="http://schemas.microsoft.com/office/drawing/2014/main" id="{B0350E60-653D-4443-8E4B-BCA5C42A0CB5}"/>
                </a:ext>
              </a:extLst>
            </p:cNvPr>
            <p:cNvSpPr/>
            <p:nvPr/>
          </p:nvSpPr>
          <p:spPr>
            <a:xfrm>
              <a:off x="2257559" y="336"/>
              <a:ext cx="1378420" cy="1378420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Ellipse 4">
              <a:extLst>
                <a:ext uri="{FF2B5EF4-FFF2-40B4-BE49-F238E27FC236}">
                  <a16:creationId xmlns:a16="http://schemas.microsoft.com/office/drawing/2014/main" id="{9DD51831-0177-420B-BF39-0EDCDEC405B1}"/>
                </a:ext>
              </a:extLst>
            </p:cNvPr>
            <p:cNvSpPr txBox="1"/>
            <p:nvPr/>
          </p:nvSpPr>
          <p:spPr>
            <a:xfrm>
              <a:off x="2459241" y="202017"/>
              <a:ext cx="975057" cy="97505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5400" tIns="25400" rIns="25400" bIns="25400" spcCol="1270" anchor="ctr"/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de-DE" sz="1600" dirty="0"/>
                <a:t>Planer 3</a:t>
              </a:r>
            </a:p>
          </p:txBody>
        </p:sp>
      </p:grpSp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4A4DF3B6-2109-408B-9BC8-6C9433A0B0A3}"/>
              </a:ext>
            </a:extLst>
          </p:cNvPr>
          <p:cNvGrpSpPr>
            <a:grpSpLocks/>
          </p:cNvGrpSpPr>
          <p:nvPr/>
        </p:nvGrpSpPr>
        <p:grpSpPr bwMode="auto">
          <a:xfrm>
            <a:off x="4339501" y="4325610"/>
            <a:ext cx="1055922" cy="697901"/>
            <a:chOff x="2257559" y="336"/>
            <a:chExt cx="1378420" cy="1378420"/>
          </a:xfrm>
        </p:grpSpPr>
        <p:sp>
          <p:nvSpPr>
            <p:cNvPr id="20" name="Ellipse 19">
              <a:extLst>
                <a:ext uri="{FF2B5EF4-FFF2-40B4-BE49-F238E27FC236}">
                  <a16:creationId xmlns:a16="http://schemas.microsoft.com/office/drawing/2014/main" id="{F010A368-322B-42E1-96C2-C22439867543}"/>
                </a:ext>
              </a:extLst>
            </p:cNvPr>
            <p:cNvSpPr/>
            <p:nvPr/>
          </p:nvSpPr>
          <p:spPr>
            <a:xfrm>
              <a:off x="2257559" y="336"/>
              <a:ext cx="1378420" cy="1378420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Ellipse 4">
              <a:extLst>
                <a:ext uri="{FF2B5EF4-FFF2-40B4-BE49-F238E27FC236}">
                  <a16:creationId xmlns:a16="http://schemas.microsoft.com/office/drawing/2014/main" id="{B4C42394-EB6C-43EA-86D5-288179E3AB5D}"/>
                </a:ext>
              </a:extLst>
            </p:cNvPr>
            <p:cNvSpPr txBox="1"/>
            <p:nvPr/>
          </p:nvSpPr>
          <p:spPr>
            <a:xfrm>
              <a:off x="2459009" y="201786"/>
              <a:ext cx="975521" cy="97552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5400" tIns="25400" rIns="25400" bIns="25400" spcCol="1270" anchor="ctr"/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de-DE" sz="1600" dirty="0"/>
                <a:t>Statiker</a:t>
              </a:r>
            </a:p>
          </p:txBody>
        </p:sp>
      </p:grpSp>
      <p:sp>
        <p:nvSpPr>
          <p:cNvPr id="22" name="Pfeil: nach oben und unten 21">
            <a:extLst>
              <a:ext uri="{FF2B5EF4-FFF2-40B4-BE49-F238E27FC236}">
                <a16:creationId xmlns:a16="http://schemas.microsoft.com/office/drawing/2014/main" id="{D8E84ADF-8768-4216-ADF9-E2CDF109CD9E}"/>
              </a:ext>
            </a:extLst>
          </p:cNvPr>
          <p:cNvSpPr/>
          <p:nvPr/>
        </p:nvSpPr>
        <p:spPr>
          <a:xfrm rot="1301962">
            <a:off x="4511230" y="2124312"/>
            <a:ext cx="352425" cy="679752"/>
          </a:xfrm>
          <a:prstGeom prst="upDownArrow">
            <a:avLst/>
          </a:prstGeom>
          <a:solidFill>
            <a:srgbClr val="F2A900"/>
          </a:solidFill>
          <a:ln w="9525" cmpd="sng">
            <a:solidFill>
              <a:srgbClr val="F2A9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anchor="ctr"/>
          <a:lstStyle/>
          <a:p>
            <a:pPr algn="ctr">
              <a:defRPr/>
            </a:pPr>
            <a:endParaRPr lang="de-DE" sz="1600" dirty="0" err="1"/>
          </a:p>
        </p:txBody>
      </p:sp>
      <p:sp>
        <p:nvSpPr>
          <p:cNvPr id="23" name="Pfeil: nach oben und unten 22">
            <a:extLst>
              <a:ext uri="{FF2B5EF4-FFF2-40B4-BE49-F238E27FC236}">
                <a16:creationId xmlns:a16="http://schemas.microsoft.com/office/drawing/2014/main" id="{103036B3-14EE-4A01-A7CD-6D3BFF9CBE5C}"/>
              </a:ext>
            </a:extLst>
          </p:cNvPr>
          <p:cNvSpPr/>
          <p:nvPr/>
        </p:nvSpPr>
        <p:spPr>
          <a:xfrm rot="3575498">
            <a:off x="5213639" y="2348673"/>
            <a:ext cx="308727" cy="777875"/>
          </a:xfrm>
          <a:prstGeom prst="upDownArrow">
            <a:avLst/>
          </a:prstGeom>
          <a:solidFill>
            <a:srgbClr val="F2A900"/>
          </a:solidFill>
          <a:ln w="9525" cmpd="sng">
            <a:solidFill>
              <a:srgbClr val="F2A9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anchor="ctr"/>
          <a:lstStyle/>
          <a:p>
            <a:pPr algn="ctr">
              <a:defRPr/>
            </a:pPr>
            <a:endParaRPr lang="de-DE" sz="1600" dirty="0" err="1"/>
          </a:p>
        </p:txBody>
      </p:sp>
      <p:sp>
        <p:nvSpPr>
          <p:cNvPr id="24" name="Pfeil: nach oben und unten 23">
            <a:extLst>
              <a:ext uri="{FF2B5EF4-FFF2-40B4-BE49-F238E27FC236}">
                <a16:creationId xmlns:a16="http://schemas.microsoft.com/office/drawing/2014/main" id="{D7D42E07-4DD3-4A93-BB37-2E6DBF3B7032}"/>
              </a:ext>
            </a:extLst>
          </p:cNvPr>
          <p:cNvSpPr/>
          <p:nvPr/>
        </p:nvSpPr>
        <p:spPr>
          <a:xfrm rot="6840340">
            <a:off x="5238231" y="3293726"/>
            <a:ext cx="307342" cy="806060"/>
          </a:xfrm>
          <a:prstGeom prst="upDownArrow">
            <a:avLst/>
          </a:prstGeom>
          <a:solidFill>
            <a:srgbClr val="F2A900"/>
          </a:solidFill>
          <a:ln w="9525" cmpd="sng">
            <a:solidFill>
              <a:srgbClr val="F2A9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anchor="ctr"/>
          <a:lstStyle/>
          <a:p>
            <a:pPr algn="ctr">
              <a:defRPr/>
            </a:pPr>
            <a:endParaRPr lang="de-DE" sz="1600" dirty="0" err="1"/>
          </a:p>
        </p:txBody>
      </p:sp>
      <p:sp>
        <p:nvSpPr>
          <p:cNvPr id="25" name="Pfeil: nach oben und unten 24">
            <a:extLst>
              <a:ext uri="{FF2B5EF4-FFF2-40B4-BE49-F238E27FC236}">
                <a16:creationId xmlns:a16="http://schemas.microsoft.com/office/drawing/2014/main" id="{AE788135-F767-464C-A20B-0341345FE700}"/>
              </a:ext>
            </a:extLst>
          </p:cNvPr>
          <p:cNvSpPr/>
          <p:nvPr/>
        </p:nvSpPr>
        <p:spPr>
          <a:xfrm rot="20627466">
            <a:off x="4476968" y="3691279"/>
            <a:ext cx="362725" cy="632330"/>
          </a:xfrm>
          <a:prstGeom prst="upDownArrow">
            <a:avLst/>
          </a:prstGeom>
          <a:solidFill>
            <a:srgbClr val="F2A900"/>
          </a:solidFill>
          <a:ln w="9525" cmpd="sng">
            <a:solidFill>
              <a:srgbClr val="F2A9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anchor="ctr"/>
          <a:lstStyle/>
          <a:p>
            <a:pPr algn="ctr">
              <a:defRPr/>
            </a:pPr>
            <a:endParaRPr lang="de-DE" sz="1600" dirty="0" err="1"/>
          </a:p>
        </p:txBody>
      </p:sp>
      <p:sp>
        <p:nvSpPr>
          <p:cNvPr id="26" name="Pfeil: nach oben und unten 25">
            <a:extLst>
              <a:ext uri="{FF2B5EF4-FFF2-40B4-BE49-F238E27FC236}">
                <a16:creationId xmlns:a16="http://schemas.microsoft.com/office/drawing/2014/main" id="{7BAA022C-7A01-465B-AC70-330634F1F833}"/>
              </a:ext>
            </a:extLst>
          </p:cNvPr>
          <p:cNvSpPr/>
          <p:nvPr/>
        </p:nvSpPr>
        <p:spPr>
          <a:xfrm rot="9497011">
            <a:off x="3167798" y="2097507"/>
            <a:ext cx="352425" cy="679753"/>
          </a:xfrm>
          <a:prstGeom prst="upDownArrow">
            <a:avLst/>
          </a:prstGeom>
          <a:solidFill>
            <a:srgbClr val="F2A900"/>
          </a:solidFill>
          <a:ln w="9525" cmpd="sng">
            <a:solidFill>
              <a:srgbClr val="F2A9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anchor="ctr"/>
          <a:lstStyle/>
          <a:p>
            <a:pPr algn="ctr">
              <a:defRPr/>
            </a:pPr>
            <a:endParaRPr lang="de-DE" sz="1600" dirty="0" err="1"/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0A177264-F220-445B-9DF5-F18B1D701B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2841" y="1413915"/>
            <a:ext cx="189254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indent="-161925">
              <a:buFont typeface="Wingdings" panose="05000000000000000000" pitchFamily="2" charset="2"/>
              <a:buChar char="Ø"/>
            </a:pPr>
            <a:r>
              <a:rPr lang="de-DE" altLang="de-DE" sz="1400" b="1" dirty="0">
                <a:solidFill>
                  <a:schemeClr val="accent1"/>
                </a:solidFill>
              </a:rPr>
              <a:t>Datenbestände laufen nicht mehr auseinander</a:t>
            </a:r>
          </a:p>
        </p:txBody>
      </p:sp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83BFF8B1-9AC2-46F5-AC9C-C6A26462FEB3}"/>
              </a:ext>
            </a:extLst>
          </p:cNvPr>
          <p:cNvGrpSpPr>
            <a:grpSpLocks/>
          </p:cNvGrpSpPr>
          <p:nvPr/>
        </p:nvGrpSpPr>
        <p:grpSpPr bwMode="auto">
          <a:xfrm>
            <a:off x="2362412" y="4306870"/>
            <a:ext cx="1055922" cy="697901"/>
            <a:chOff x="2257559" y="336"/>
            <a:chExt cx="1378420" cy="1378420"/>
          </a:xfrm>
        </p:grpSpPr>
        <p:sp>
          <p:nvSpPr>
            <p:cNvPr id="29" name="Ellipse 28">
              <a:extLst>
                <a:ext uri="{FF2B5EF4-FFF2-40B4-BE49-F238E27FC236}">
                  <a16:creationId xmlns:a16="http://schemas.microsoft.com/office/drawing/2014/main" id="{62C5994D-83F3-47B8-9738-1F209BC83F3D}"/>
                </a:ext>
              </a:extLst>
            </p:cNvPr>
            <p:cNvSpPr/>
            <p:nvPr/>
          </p:nvSpPr>
          <p:spPr>
            <a:xfrm>
              <a:off x="2257559" y="336"/>
              <a:ext cx="1378420" cy="1378420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Ellipse 4">
              <a:extLst>
                <a:ext uri="{FF2B5EF4-FFF2-40B4-BE49-F238E27FC236}">
                  <a16:creationId xmlns:a16="http://schemas.microsoft.com/office/drawing/2014/main" id="{576D61F9-28DB-4261-AFD4-A5C8FBB55218}"/>
                </a:ext>
              </a:extLst>
            </p:cNvPr>
            <p:cNvSpPr txBox="1"/>
            <p:nvPr/>
          </p:nvSpPr>
          <p:spPr>
            <a:xfrm>
              <a:off x="2459009" y="201786"/>
              <a:ext cx="975521" cy="97552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5400" tIns="25400" rIns="25400" bIns="25400" spcCol="1270" anchor="ctr"/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de-DE" sz="1600" dirty="0"/>
                <a:t>FM</a:t>
              </a:r>
            </a:p>
          </p:txBody>
        </p:sp>
      </p:grpSp>
      <p:sp>
        <p:nvSpPr>
          <p:cNvPr id="31" name="Rectangle 12">
            <a:extLst>
              <a:ext uri="{FF2B5EF4-FFF2-40B4-BE49-F238E27FC236}">
                <a16:creationId xmlns:a16="http://schemas.microsoft.com/office/drawing/2014/main" id="{276C6159-D0D3-4796-80BB-73F7FADE80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8904" y="2902714"/>
            <a:ext cx="1502865" cy="675180"/>
          </a:xfrm>
          <a:prstGeom prst="rect">
            <a:avLst/>
          </a:prstGeom>
          <a:solidFill>
            <a:srgbClr val="0072CE"/>
          </a:solidFill>
          <a:ln w="28575">
            <a:noFill/>
            <a:miter lim="800000"/>
            <a:headEnd/>
            <a:tailEnd/>
          </a:ln>
          <a:effectLst>
            <a:innerShdw blurRad="63500" dist="50800" dir="2700000">
              <a:srgbClr val="FFFFFF">
                <a:alpha val="50000"/>
              </a:srgbClr>
            </a:innerShdw>
          </a:effectLst>
        </p:spPr>
        <p:txBody>
          <a:bodyPr wrap="none" lIns="99478" tIns="49739" rIns="99478" bIns="49739" anchor="ctr"/>
          <a:lstStyle/>
          <a:p>
            <a:pPr marL="0" marR="0" lvl="0" indent="0" algn="ctr" defTabSz="99536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itchFamily="34" charset="0"/>
              </a:rPr>
              <a:t>BIM-Modell- </a:t>
            </a:r>
          </a:p>
          <a:p>
            <a:pPr marL="0" marR="0" lvl="0" indent="0" algn="ctr" defTabSz="99536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itchFamily="34" charset="0"/>
              </a:rPr>
              <a:t>Plattform</a:t>
            </a:r>
          </a:p>
          <a:p>
            <a:pPr marL="0" marR="0" lvl="0" indent="0" algn="ctr" defTabSz="99536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600" kern="0" dirty="0">
                <a:solidFill>
                  <a:srgbClr val="FFFFFF"/>
                </a:solidFill>
                <a:latin typeface="Helvetica" pitchFamily="34" charset="0"/>
              </a:rPr>
              <a:t>CDE</a:t>
            </a:r>
            <a:endParaRPr kumimoji="0" lang="de-DE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 pitchFamily="34" charset="0"/>
            </a:endParaRPr>
          </a:p>
        </p:txBody>
      </p:sp>
      <p:sp>
        <p:nvSpPr>
          <p:cNvPr id="32" name="Pfeil: nach links und rechts 31">
            <a:extLst>
              <a:ext uri="{FF2B5EF4-FFF2-40B4-BE49-F238E27FC236}">
                <a16:creationId xmlns:a16="http://schemas.microsoft.com/office/drawing/2014/main" id="{149EC4DA-3FA4-4B08-AA7E-08164E2EC0FE}"/>
              </a:ext>
            </a:extLst>
          </p:cNvPr>
          <p:cNvSpPr/>
          <p:nvPr/>
        </p:nvSpPr>
        <p:spPr>
          <a:xfrm>
            <a:off x="2305350" y="3032289"/>
            <a:ext cx="839538" cy="430561"/>
          </a:xfrm>
          <a:prstGeom prst="leftRightArrow">
            <a:avLst/>
          </a:prstGeom>
          <a:ln w="9525" cmpd="sng">
            <a:solidFill>
              <a:srgbClr val="0046AD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e-DE" sz="1600" dirty="0" err="1"/>
          </a:p>
        </p:txBody>
      </p:sp>
      <p:sp>
        <p:nvSpPr>
          <p:cNvPr id="33" name="Rechteck 32">
            <a:extLst>
              <a:ext uri="{FF2B5EF4-FFF2-40B4-BE49-F238E27FC236}">
                <a16:creationId xmlns:a16="http://schemas.microsoft.com/office/drawing/2014/main" id="{6B223C82-AF9D-4951-BCE5-089694FA1220}"/>
              </a:ext>
            </a:extLst>
          </p:cNvPr>
          <p:cNvSpPr/>
          <p:nvPr/>
        </p:nvSpPr>
        <p:spPr>
          <a:xfrm>
            <a:off x="543694" y="2910973"/>
            <a:ext cx="1673421" cy="666921"/>
          </a:xfrm>
          <a:prstGeom prst="rect">
            <a:avLst/>
          </a:prstGeom>
          <a:ln w="9525" cmpd="sng">
            <a:solidFill>
              <a:srgbClr val="0046AD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de-DE" sz="1600" dirty="0"/>
              <a:t>CAFM-System (zzgl. </a:t>
            </a:r>
            <a:r>
              <a:rPr lang="de-DE" sz="1600" dirty="0" err="1"/>
              <a:t>IoT</a:t>
            </a:r>
            <a:r>
              <a:rPr lang="de-DE" sz="1600" dirty="0"/>
              <a:t>, Plattformen, etc.)</a:t>
            </a:r>
          </a:p>
        </p:txBody>
      </p:sp>
      <p:sp>
        <p:nvSpPr>
          <p:cNvPr id="34" name="Geschweifte Klammer rechts 33">
            <a:extLst>
              <a:ext uri="{FF2B5EF4-FFF2-40B4-BE49-F238E27FC236}">
                <a16:creationId xmlns:a16="http://schemas.microsoft.com/office/drawing/2014/main" id="{86BA7853-9FFF-405D-A55B-805534FAD181}"/>
              </a:ext>
            </a:extLst>
          </p:cNvPr>
          <p:cNvSpPr/>
          <p:nvPr/>
        </p:nvSpPr>
        <p:spPr>
          <a:xfrm>
            <a:off x="6789367" y="1360750"/>
            <a:ext cx="233783" cy="3582032"/>
          </a:xfrm>
          <a:prstGeom prst="rightBrace">
            <a:avLst>
              <a:gd name="adj1" fmla="val 8333"/>
              <a:gd name="adj2" fmla="val 50866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 sz="1600"/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8AF16A25-C88E-4416-823D-5B9320EE983E}"/>
              </a:ext>
            </a:extLst>
          </p:cNvPr>
          <p:cNvSpPr txBox="1"/>
          <p:nvPr/>
        </p:nvSpPr>
        <p:spPr>
          <a:xfrm>
            <a:off x="335757" y="6360808"/>
            <a:ext cx="9294211" cy="184666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r>
              <a:rPr lang="de-DE" sz="1200" dirty="0"/>
              <a:t>CDE: Common Data Environment (zentrale Kollaborationsplattform; vgl. digitaler Datenraum); FM: Facility </a:t>
            </a:r>
            <a:r>
              <a:rPr lang="de-DE" sz="1200" dirty="0" err="1"/>
              <a:t>Mgt</a:t>
            </a:r>
            <a:r>
              <a:rPr lang="de-DE" sz="1200" dirty="0"/>
              <a:t>.; DL: Dienstleister; BIM: Building Information Modeling </a:t>
            </a:r>
          </a:p>
        </p:txBody>
      </p:sp>
      <p:sp>
        <p:nvSpPr>
          <p:cNvPr id="36" name="Rechteck 35">
            <a:extLst>
              <a:ext uri="{FF2B5EF4-FFF2-40B4-BE49-F238E27FC236}">
                <a16:creationId xmlns:a16="http://schemas.microsoft.com/office/drawing/2014/main" id="{C7E1822E-0816-4CEA-9C24-936DB9ABC842}"/>
              </a:ext>
            </a:extLst>
          </p:cNvPr>
          <p:cNvSpPr/>
          <p:nvPr/>
        </p:nvSpPr>
        <p:spPr>
          <a:xfrm>
            <a:off x="440483" y="2870791"/>
            <a:ext cx="4439521" cy="752781"/>
          </a:xfrm>
          <a:prstGeom prst="rect">
            <a:avLst/>
          </a:prstGeom>
          <a:noFill/>
          <a:ln w="19050" cmpd="sng">
            <a:solidFill>
              <a:srgbClr val="0046AD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e-DE" sz="1600" dirty="0" err="1"/>
          </a:p>
        </p:txBody>
      </p:sp>
      <p:grpSp>
        <p:nvGrpSpPr>
          <p:cNvPr id="37" name="Gruppieren 36">
            <a:extLst>
              <a:ext uri="{FF2B5EF4-FFF2-40B4-BE49-F238E27FC236}">
                <a16:creationId xmlns:a16="http://schemas.microsoft.com/office/drawing/2014/main" id="{47A63317-ED65-40B1-B8C9-27ADDBFDCAFA}"/>
              </a:ext>
            </a:extLst>
          </p:cNvPr>
          <p:cNvGrpSpPr/>
          <p:nvPr/>
        </p:nvGrpSpPr>
        <p:grpSpPr>
          <a:xfrm>
            <a:off x="2144629" y="3677415"/>
            <a:ext cx="1391727" cy="683343"/>
            <a:chOff x="2045293" y="4179407"/>
            <a:chExt cx="1391727" cy="783580"/>
          </a:xfrm>
        </p:grpSpPr>
        <p:sp>
          <p:nvSpPr>
            <p:cNvPr id="38" name="Pfeil: nach oben und unten 37">
              <a:extLst>
                <a:ext uri="{FF2B5EF4-FFF2-40B4-BE49-F238E27FC236}">
                  <a16:creationId xmlns:a16="http://schemas.microsoft.com/office/drawing/2014/main" id="{F0968ADA-541A-4F7B-AF94-2444109160D4}"/>
                </a:ext>
              </a:extLst>
            </p:cNvPr>
            <p:cNvSpPr/>
            <p:nvPr/>
          </p:nvSpPr>
          <p:spPr>
            <a:xfrm rot="1194915">
              <a:off x="3087576" y="4188851"/>
              <a:ext cx="349444" cy="748810"/>
            </a:xfrm>
            <a:prstGeom prst="upDownArrow">
              <a:avLst/>
            </a:prstGeom>
            <a:solidFill>
              <a:srgbClr val="F2A900"/>
            </a:solidFill>
            <a:ln w="9525" cmpd="sng">
              <a:solidFill>
                <a:srgbClr val="F2A9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anchor="ctr"/>
            <a:lstStyle/>
            <a:p>
              <a:pPr algn="ctr">
                <a:defRPr/>
              </a:pPr>
              <a:endParaRPr lang="de-DE" sz="1600" dirty="0" err="1"/>
            </a:p>
          </p:txBody>
        </p:sp>
        <p:sp>
          <p:nvSpPr>
            <p:cNvPr id="39" name="Pfeil: nach oben und unten 38">
              <a:extLst>
                <a:ext uri="{FF2B5EF4-FFF2-40B4-BE49-F238E27FC236}">
                  <a16:creationId xmlns:a16="http://schemas.microsoft.com/office/drawing/2014/main" id="{A0C2F17A-CB35-4C11-9B83-A9869FE8FBBA}"/>
                </a:ext>
              </a:extLst>
            </p:cNvPr>
            <p:cNvSpPr/>
            <p:nvPr/>
          </p:nvSpPr>
          <p:spPr>
            <a:xfrm rot="19604352">
              <a:off x="2045293" y="4179407"/>
              <a:ext cx="357123" cy="783580"/>
            </a:xfrm>
            <a:prstGeom prst="upDownArrow">
              <a:avLst/>
            </a:prstGeom>
            <a:solidFill>
              <a:srgbClr val="F2A900"/>
            </a:solidFill>
            <a:ln w="9525" cmpd="sng">
              <a:solidFill>
                <a:srgbClr val="F2A9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anchor="ctr"/>
            <a:lstStyle/>
            <a:p>
              <a:pPr algn="ctr">
                <a:defRPr/>
              </a:pPr>
              <a:endParaRPr lang="de-DE" sz="1600" dirty="0" err="1"/>
            </a:p>
          </p:txBody>
        </p:sp>
      </p:grpSp>
      <p:sp>
        <p:nvSpPr>
          <p:cNvPr id="40" name="Pfeil: nach unten 39">
            <a:extLst>
              <a:ext uri="{FF2B5EF4-FFF2-40B4-BE49-F238E27FC236}">
                <a16:creationId xmlns:a16="http://schemas.microsoft.com/office/drawing/2014/main" id="{BADBD943-6106-47A5-A734-459A9CE690E6}"/>
              </a:ext>
            </a:extLst>
          </p:cNvPr>
          <p:cNvSpPr/>
          <p:nvPr/>
        </p:nvSpPr>
        <p:spPr>
          <a:xfrm>
            <a:off x="937509" y="3714938"/>
            <a:ext cx="398691" cy="458059"/>
          </a:xfrm>
          <a:prstGeom prst="downArrow">
            <a:avLst/>
          </a:prstGeom>
          <a:ln w="9525" cmpd="sng">
            <a:solidFill>
              <a:srgbClr val="0046AD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e-DE" sz="1600" dirty="0" err="1"/>
          </a:p>
        </p:txBody>
      </p:sp>
      <p:sp>
        <p:nvSpPr>
          <p:cNvPr id="41" name="Rechteck 40">
            <a:extLst>
              <a:ext uri="{FF2B5EF4-FFF2-40B4-BE49-F238E27FC236}">
                <a16:creationId xmlns:a16="http://schemas.microsoft.com/office/drawing/2014/main" id="{DCB2617B-97B0-41FB-B758-37AB3670399E}"/>
              </a:ext>
            </a:extLst>
          </p:cNvPr>
          <p:cNvSpPr/>
          <p:nvPr/>
        </p:nvSpPr>
        <p:spPr>
          <a:xfrm>
            <a:off x="435984" y="4244535"/>
            <a:ext cx="1404525" cy="525466"/>
          </a:xfrm>
          <a:prstGeom prst="rect">
            <a:avLst/>
          </a:prstGeom>
          <a:noFill/>
          <a:ln w="9525" cmpd="sng">
            <a:solidFill>
              <a:srgbClr val="0046AD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de-DE" sz="1600" dirty="0">
                <a:solidFill>
                  <a:srgbClr val="0046AD"/>
                </a:solidFill>
              </a:rPr>
              <a:t>Ausschreibung &amp; Vergabe</a:t>
            </a:r>
          </a:p>
        </p:txBody>
      </p:sp>
      <p:sp>
        <p:nvSpPr>
          <p:cNvPr id="42" name="Textfeld 41">
            <a:extLst>
              <a:ext uri="{FF2B5EF4-FFF2-40B4-BE49-F238E27FC236}">
                <a16:creationId xmlns:a16="http://schemas.microsoft.com/office/drawing/2014/main" id="{1E5775FC-2003-41C9-A428-8472DBFC6C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3033" y="2245959"/>
            <a:ext cx="189254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indent="-161925">
              <a:buFont typeface="Wingdings" panose="05000000000000000000" pitchFamily="2" charset="2"/>
              <a:buChar char="Ø"/>
            </a:pPr>
            <a:r>
              <a:rPr lang="de-DE" altLang="de-DE" sz="1400" b="1" dirty="0">
                <a:solidFill>
                  <a:schemeClr val="accent1"/>
                </a:solidFill>
              </a:rPr>
              <a:t>BIM wird fest in die Betriebsphase integriert</a:t>
            </a: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7486936E-D0B5-40CA-9D07-7113721602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9991" y="3078003"/>
            <a:ext cx="189254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indent="-161925">
              <a:buFont typeface="Wingdings" panose="05000000000000000000" pitchFamily="2" charset="2"/>
              <a:buChar char="Ø"/>
            </a:pPr>
            <a:r>
              <a:rPr lang="de-DE" altLang="de-DE" sz="1400" b="1" dirty="0">
                <a:solidFill>
                  <a:schemeClr val="accent1"/>
                </a:solidFill>
              </a:rPr>
              <a:t>Stammdaten sind immer aktuell</a:t>
            </a: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77149348-7304-4811-8380-FEDB7C9C66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9990" y="3665488"/>
            <a:ext cx="1892544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indent="-161925">
              <a:buFont typeface="Wingdings" panose="05000000000000000000" pitchFamily="2" charset="2"/>
              <a:buChar char="Ø"/>
            </a:pPr>
            <a:r>
              <a:rPr lang="de-DE" altLang="de-DE" sz="1400" b="1" dirty="0">
                <a:solidFill>
                  <a:schemeClr val="accent1"/>
                </a:solidFill>
              </a:rPr>
              <a:t>Prozessdaten bauen immer auf aktuellen Stammdaten auf</a:t>
            </a:r>
          </a:p>
        </p:txBody>
      </p:sp>
    </p:spTree>
    <p:extLst>
      <p:ext uri="{BB962C8B-B14F-4D97-AF65-F5344CB8AC3E}">
        <p14:creationId xmlns:p14="http://schemas.microsoft.com/office/powerpoint/2010/main" val="4237415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27" grpId="0"/>
      <p:bldP spid="31" grpId="0" animBg="1"/>
      <p:bldP spid="32" grpId="0" animBg="1"/>
      <p:bldP spid="33" grpId="0" animBg="1"/>
      <p:bldP spid="34" grpId="0" animBg="1"/>
      <p:bldP spid="36" grpId="0" animBg="1"/>
      <p:bldP spid="40" grpId="0" animBg="1"/>
      <p:bldP spid="41" grpId="0" animBg="1"/>
      <p:bldP spid="42" grpId="0"/>
      <p:bldP spid="43" grpId="0"/>
      <p:bldP spid="4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8536486" y="4770000"/>
            <a:ext cx="257114" cy="274637"/>
          </a:xfrm>
        </p:spPr>
        <p:txBody>
          <a:bodyPr/>
          <a:lstStyle/>
          <a:p>
            <a:fld id="{9402FAE1-3884-6545-8B69-88E346F59333}" type="slidenum">
              <a:rPr lang="de-DE" smtClean="0"/>
              <a:pPr/>
              <a:t>11</a:t>
            </a:fld>
            <a:endParaRPr lang="de-DE" dirty="0"/>
          </a:p>
        </p:txBody>
      </p:sp>
      <p:pic>
        <p:nvPicPr>
          <p:cNvPr id="5" name="Bildplatzhalter 4">
            <a:extLst>
              <a:ext uri="{FF2B5EF4-FFF2-40B4-BE49-F238E27FC236}">
                <a16:creationId xmlns:a16="http://schemas.microsoft.com/office/drawing/2014/main" id="{331069DA-E55A-4F17-AE61-EE2322DD45F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4342" r="4342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24141E00-C010-44F3-9A65-0F78419686AC}"/>
              </a:ext>
            </a:extLst>
          </p:cNvPr>
          <p:cNvSpPr/>
          <p:nvPr/>
        </p:nvSpPr>
        <p:spPr>
          <a:xfrm>
            <a:off x="2721431" y="2480748"/>
            <a:ext cx="2504959" cy="991836"/>
          </a:xfrm>
          <a:prstGeom prst="rect">
            <a:avLst/>
          </a:prstGeom>
          <a:ln w="9525" cmpd="sng">
            <a:solidFill>
              <a:srgbClr val="0046AD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e-DE" sz="2000" dirty="0"/>
          </a:p>
        </p:txBody>
      </p:sp>
      <p:sp>
        <p:nvSpPr>
          <p:cNvPr id="7" name="Titel 2">
            <a:extLst>
              <a:ext uri="{FF2B5EF4-FFF2-40B4-BE49-F238E27FC236}">
                <a16:creationId xmlns:a16="http://schemas.microsoft.com/office/drawing/2014/main" id="{05855490-585F-46DF-BB95-CC8D51E82864}"/>
              </a:ext>
            </a:extLst>
          </p:cNvPr>
          <p:cNvSpPr txBox="1">
            <a:spLocks/>
          </p:cNvSpPr>
          <p:nvPr/>
        </p:nvSpPr>
        <p:spPr>
          <a:xfrm>
            <a:off x="2445685" y="782181"/>
            <a:ext cx="5492601" cy="538609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2000" dirty="0"/>
              <a:t>BIM2CAFM-Mehrwert im Instandhaltungsprozess</a:t>
            </a:r>
          </a:p>
        </p:txBody>
      </p:sp>
      <p:pic>
        <p:nvPicPr>
          <p:cNvPr id="8" name="Picture 9">
            <a:extLst>
              <a:ext uri="{FF2B5EF4-FFF2-40B4-BE49-F238E27FC236}">
                <a16:creationId xmlns:a16="http://schemas.microsoft.com/office/drawing/2014/main" id="{2AA3D77A-2D41-4009-B503-D57F803C0E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380" y="2096953"/>
            <a:ext cx="620161" cy="573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0B869F31-1311-4E0D-8487-8BBC7EFCCB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1594" y="1761678"/>
            <a:ext cx="119571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DE" altLang="de-DE" sz="1600" dirty="0">
                <a:solidFill>
                  <a:schemeClr val="accent1"/>
                </a:solidFill>
              </a:rPr>
              <a:t>Mobile Ticket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96859A4D-5D57-4647-9D8D-9E86AC4506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2890" y="4162392"/>
            <a:ext cx="312761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de-DE" altLang="de-DE" sz="1600" dirty="0">
                <a:solidFill>
                  <a:schemeClr val="accent1"/>
                </a:solidFill>
              </a:rPr>
              <a:t>Just-in-time </a:t>
            </a:r>
          </a:p>
          <a:p>
            <a:pPr algn="r"/>
            <a:r>
              <a:rPr lang="de-DE" altLang="de-DE" sz="1600" dirty="0">
                <a:solidFill>
                  <a:schemeClr val="accent1"/>
                </a:solidFill>
              </a:rPr>
              <a:t>Leistungs- u. </a:t>
            </a:r>
          </a:p>
          <a:p>
            <a:pPr algn="r"/>
            <a:r>
              <a:rPr lang="de-DE" altLang="de-DE" sz="1600" dirty="0">
                <a:solidFill>
                  <a:schemeClr val="accent1"/>
                </a:solidFill>
              </a:rPr>
              <a:t>Änderungsdokumentation</a:t>
            </a:r>
          </a:p>
        </p:txBody>
      </p:sp>
      <p:pic>
        <p:nvPicPr>
          <p:cNvPr id="11" name="Grafik 10" descr="Ein Bild, das Person, Elektronik enthält.&#10;&#10;Automatisch generierte Beschreibung">
            <a:extLst>
              <a:ext uri="{FF2B5EF4-FFF2-40B4-BE49-F238E27FC236}">
                <a16:creationId xmlns:a16="http://schemas.microsoft.com/office/drawing/2014/main" id="{FC19195C-B2E4-44C5-A7CD-26BEB225F5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431" y="3994152"/>
            <a:ext cx="1028351" cy="66514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2" name="Grafik 11" descr="Ein Bild, das Person enthält.&#10;&#10;Automatisch generierte Beschreibung">
            <a:extLst>
              <a:ext uri="{FF2B5EF4-FFF2-40B4-BE49-F238E27FC236}">
                <a16:creationId xmlns:a16="http://schemas.microsoft.com/office/drawing/2014/main" id="{0199EE94-93AB-4588-B5BD-3B5B7924207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2244" y="1999426"/>
            <a:ext cx="1024008" cy="70425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940D8DD8-2E75-4F3D-8613-EAA776B0F9B9}"/>
              </a:ext>
            </a:extLst>
          </p:cNvPr>
          <p:cNvGrpSpPr/>
          <p:nvPr/>
        </p:nvGrpSpPr>
        <p:grpSpPr>
          <a:xfrm>
            <a:off x="6562242" y="3521261"/>
            <a:ext cx="1024009" cy="590470"/>
            <a:chOff x="8710757" y="3645791"/>
            <a:chExt cx="2139029" cy="999990"/>
          </a:xfrm>
        </p:grpSpPr>
        <p:pic>
          <p:nvPicPr>
            <p:cNvPr id="15" name="Grafik 14" descr="Ein Bild, das Himmel, draußen, Person, haltend enthält.&#10;&#10;Automatisch generierte Beschreibung">
              <a:extLst>
                <a:ext uri="{FF2B5EF4-FFF2-40B4-BE49-F238E27FC236}">
                  <a16:creationId xmlns:a16="http://schemas.microsoft.com/office/drawing/2014/main" id="{495FB5D9-B412-4582-A3FB-26638CA97F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694" r="16114"/>
            <a:stretch/>
          </p:blipFill>
          <p:spPr>
            <a:xfrm>
              <a:off x="10344472" y="3645791"/>
              <a:ext cx="505314" cy="994680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pic>
          <p:nvPicPr>
            <p:cNvPr id="16" name="Grafik 15" descr="Ein Bild, das Person, drinnen, Wand enthält.&#10;&#10;Automatisch generierte Beschreibung">
              <a:extLst>
                <a:ext uri="{FF2B5EF4-FFF2-40B4-BE49-F238E27FC236}">
                  <a16:creationId xmlns:a16="http://schemas.microsoft.com/office/drawing/2014/main" id="{7D9A36E5-B967-476B-A101-D2C2C0405FD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10757" y="3645791"/>
              <a:ext cx="1620000" cy="999990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</p:grpSp>
      <p:pic>
        <p:nvPicPr>
          <p:cNvPr id="17" name="Grafik 16" descr="Ein Bild, das Himmel, draußen, Person, haltend enthält.&#10;&#10;Automatisch generierte Beschreibung">
            <a:extLst>
              <a:ext uri="{FF2B5EF4-FFF2-40B4-BE49-F238E27FC236}">
                <a16:creationId xmlns:a16="http://schemas.microsoft.com/office/drawing/2014/main" id="{68D9B355-189D-4508-99A3-16BC4650BFD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7270" y="1425444"/>
            <a:ext cx="1024009" cy="68267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EFCA42EE-B52F-43BE-A3C2-593A1806723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6840" y="2795981"/>
            <a:ext cx="1120545" cy="451107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6DE3AC68-310D-4E47-B82C-E5D4BD8E829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90886" y="2712041"/>
            <a:ext cx="840779" cy="720112"/>
          </a:xfrm>
          <a:prstGeom prst="rect">
            <a:avLst/>
          </a:prstGeom>
        </p:spPr>
      </p:pic>
      <p:sp>
        <p:nvSpPr>
          <p:cNvPr id="20" name="Pfeil: nach links und rechts 19">
            <a:extLst>
              <a:ext uri="{FF2B5EF4-FFF2-40B4-BE49-F238E27FC236}">
                <a16:creationId xmlns:a16="http://schemas.microsoft.com/office/drawing/2014/main" id="{E834719F-A1BC-4523-A556-0356DB796FAB}"/>
              </a:ext>
            </a:extLst>
          </p:cNvPr>
          <p:cNvSpPr/>
          <p:nvPr/>
        </p:nvSpPr>
        <p:spPr>
          <a:xfrm>
            <a:off x="3877622" y="2913096"/>
            <a:ext cx="403644" cy="264572"/>
          </a:xfrm>
          <a:prstGeom prst="leftRightArrow">
            <a:avLst/>
          </a:prstGeom>
          <a:solidFill>
            <a:schemeClr val="bg1"/>
          </a:solidFill>
          <a:ln w="9525" cmpd="sng">
            <a:solidFill>
              <a:srgbClr val="0046AD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e-DE" sz="2000" dirty="0" err="1"/>
          </a:p>
        </p:txBody>
      </p:sp>
      <p:pic>
        <p:nvPicPr>
          <p:cNvPr id="21" name="Grafik 20">
            <a:extLst>
              <a:ext uri="{FF2B5EF4-FFF2-40B4-BE49-F238E27FC236}">
                <a16:creationId xmlns:a16="http://schemas.microsoft.com/office/drawing/2014/main" id="{19939AEC-DB1D-4F8B-9399-47648C9512C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3560" y="3361772"/>
            <a:ext cx="1444437" cy="646250"/>
          </a:xfrm>
          <a:prstGeom prst="rect">
            <a:avLst/>
          </a:prstGeom>
        </p:spPr>
      </p:pic>
      <p:sp>
        <p:nvSpPr>
          <p:cNvPr id="22" name="Textfeld 21">
            <a:extLst>
              <a:ext uri="{FF2B5EF4-FFF2-40B4-BE49-F238E27FC236}">
                <a16:creationId xmlns:a16="http://schemas.microsoft.com/office/drawing/2014/main" id="{342ADEC6-D702-4DD7-B5FE-915966E1C6F8}"/>
              </a:ext>
            </a:extLst>
          </p:cNvPr>
          <p:cNvSpPr txBox="1"/>
          <p:nvPr/>
        </p:nvSpPr>
        <p:spPr>
          <a:xfrm>
            <a:off x="2822417" y="2471862"/>
            <a:ext cx="2101816" cy="110799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de-DE" dirty="0">
                <a:solidFill>
                  <a:schemeClr val="bg1"/>
                </a:solidFill>
                <a:latin typeface="Arial Narrow" panose="020B0606020202030204" pitchFamily="34" charset="0"/>
              </a:rPr>
              <a:t>BIM – CAFM – System</a:t>
            </a:r>
          </a:p>
          <a:p>
            <a:pPr algn="l"/>
            <a:endParaRPr lang="de-DE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l"/>
            <a:endParaRPr lang="de-DE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l"/>
            <a:endParaRPr lang="de-DE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3" name="Pfeil: nach rechts 22">
            <a:extLst>
              <a:ext uri="{FF2B5EF4-FFF2-40B4-BE49-F238E27FC236}">
                <a16:creationId xmlns:a16="http://schemas.microsoft.com/office/drawing/2014/main" id="{FCC392EF-4775-47B2-A7D8-A64093614789}"/>
              </a:ext>
            </a:extLst>
          </p:cNvPr>
          <p:cNvSpPr/>
          <p:nvPr/>
        </p:nvSpPr>
        <p:spPr>
          <a:xfrm>
            <a:off x="928199" y="2478622"/>
            <a:ext cx="1692000" cy="138681"/>
          </a:xfrm>
          <a:prstGeom prst="rightArrow">
            <a:avLst/>
          </a:prstGeom>
          <a:ln w="9525" cmpd="sng">
            <a:solidFill>
              <a:srgbClr val="0046AD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e-DE" sz="2000" dirty="0" err="1"/>
          </a:p>
        </p:txBody>
      </p:sp>
      <p:sp>
        <p:nvSpPr>
          <p:cNvPr id="24" name="Pfeil: nach rechts 23">
            <a:extLst>
              <a:ext uri="{FF2B5EF4-FFF2-40B4-BE49-F238E27FC236}">
                <a16:creationId xmlns:a16="http://schemas.microsoft.com/office/drawing/2014/main" id="{0D211D15-FEAA-41EA-B0EA-05824B971948}"/>
              </a:ext>
            </a:extLst>
          </p:cNvPr>
          <p:cNvSpPr/>
          <p:nvPr/>
        </p:nvSpPr>
        <p:spPr>
          <a:xfrm>
            <a:off x="1357005" y="2905824"/>
            <a:ext cx="1260000" cy="138681"/>
          </a:xfrm>
          <a:prstGeom prst="rightArrow">
            <a:avLst/>
          </a:prstGeom>
          <a:ln w="9525" cmpd="sng">
            <a:solidFill>
              <a:srgbClr val="0046AD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e-DE" sz="2000" dirty="0" err="1"/>
          </a:p>
        </p:txBody>
      </p:sp>
      <p:sp>
        <p:nvSpPr>
          <p:cNvPr id="25" name="Pfeil: nach rechts 24">
            <a:extLst>
              <a:ext uri="{FF2B5EF4-FFF2-40B4-BE49-F238E27FC236}">
                <a16:creationId xmlns:a16="http://schemas.microsoft.com/office/drawing/2014/main" id="{65B7211D-AD9A-43DC-BECE-15AEF50F2F8E}"/>
              </a:ext>
            </a:extLst>
          </p:cNvPr>
          <p:cNvSpPr/>
          <p:nvPr/>
        </p:nvSpPr>
        <p:spPr>
          <a:xfrm>
            <a:off x="2188751" y="3360932"/>
            <a:ext cx="432000" cy="138681"/>
          </a:xfrm>
          <a:prstGeom prst="rightArrow">
            <a:avLst/>
          </a:prstGeom>
          <a:ln w="9525" cmpd="sng">
            <a:solidFill>
              <a:srgbClr val="0046AD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e-DE" sz="2000" dirty="0" err="1"/>
          </a:p>
        </p:txBody>
      </p:sp>
      <p:sp>
        <p:nvSpPr>
          <p:cNvPr id="26" name="Pfeil: nach oben gebogen 25">
            <a:extLst>
              <a:ext uri="{FF2B5EF4-FFF2-40B4-BE49-F238E27FC236}">
                <a16:creationId xmlns:a16="http://schemas.microsoft.com/office/drawing/2014/main" id="{0DFD2779-5741-415A-BBDB-7AD8BACC4E7D}"/>
              </a:ext>
            </a:extLst>
          </p:cNvPr>
          <p:cNvSpPr/>
          <p:nvPr/>
        </p:nvSpPr>
        <p:spPr>
          <a:xfrm rot="5400000">
            <a:off x="317013" y="3356534"/>
            <a:ext cx="433846" cy="273936"/>
          </a:xfrm>
          <a:prstGeom prst="bentUpArrow">
            <a:avLst/>
          </a:prstGeom>
          <a:ln w="9525" cmpd="sng">
            <a:solidFill>
              <a:srgbClr val="0046AD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e-DE" sz="2000" dirty="0" err="1"/>
          </a:p>
        </p:txBody>
      </p:sp>
      <p:sp>
        <p:nvSpPr>
          <p:cNvPr id="27" name="Pfeil: gebogen 26">
            <a:extLst>
              <a:ext uri="{FF2B5EF4-FFF2-40B4-BE49-F238E27FC236}">
                <a16:creationId xmlns:a16="http://schemas.microsoft.com/office/drawing/2014/main" id="{ACCCF2FA-393F-470D-9E42-361AC0E3042D}"/>
              </a:ext>
            </a:extLst>
          </p:cNvPr>
          <p:cNvSpPr/>
          <p:nvPr/>
        </p:nvSpPr>
        <p:spPr>
          <a:xfrm>
            <a:off x="4206786" y="1480027"/>
            <a:ext cx="441430" cy="892980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5786"/>
            </a:avLst>
          </a:prstGeom>
          <a:ln w="9525" cmpd="sng">
            <a:solidFill>
              <a:srgbClr val="0046AD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e-DE" sz="2000" dirty="0" err="1">
              <a:solidFill>
                <a:schemeClr val="tx1"/>
              </a:solidFill>
            </a:endParaRPr>
          </a:p>
        </p:txBody>
      </p:sp>
      <p:sp>
        <p:nvSpPr>
          <p:cNvPr id="28" name="Pfeil: gebogen 27">
            <a:extLst>
              <a:ext uri="{FF2B5EF4-FFF2-40B4-BE49-F238E27FC236}">
                <a16:creationId xmlns:a16="http://schemas.microsoft.com/office/drawing/2014/main" id="{DFA4264D-ED94-4B9C-B117-38436A3FFD2A}"/>
              </a:ext>
            </a:extLst>
          </p:cNvPr>
          <p:cNvSpPr/>
          <p:nvPr/>
        </p:nvSpPr>
        <p:spPr>
          <a:xfrm rot="5400000">
            <a:off x="6476919" y="1085420"/>
            <a:ext cx="440473" cy="1296144"/>
          </a:xfrm>
          <a:prstGeom prst="bentArrow">
            <a:avLst/>
          </a:prstGeom>
          <a:ln w="9525" cmpd="sng">
            <a:solidFill>
              <a:srgbClr val="0046AD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e-DE" sz="2000" dirty="0" err="1">
              <a:solidFill>
                <a:schemeClr val="tx1"/>
              </a:solidFill>
            </a:endParaRPr>
          </a:p>
        </p:txBody>
      </p:sp>
      <p:sp>
        <p:nvSpPr>
          <p:cNvPr id="29" name="Pfeil: gebogen 28">
            <a:extLst>
              <a:ext uri="{FF2B5EF4-FFF2-40B4-BE49-F238E27FC236}">
                <a16:creationId xmlns:a16="http://schemas.microsoft.com/office/drawing/2014/main" id="{5980322B-1A0F-4706-872A-14F56FD8E14E}"/>
              </a:ext>
            </a:extLst>
          </p:cNvPr>
          <p:cNvSpPr/>
          <p:nvPr/>
        </p:nvSpPr>
        <p:spPr>
          <a:xfrm rot="10800000">
            <a:off x="6074938" y="4165527"/>
            <a:ext cx="1225329" cy="486336"/>
          </a:xfrm>
          <a:prstGeom prst="bentArrow">
            <a:avLst/>
          </a:prstGeom>
          <a:ln w="9525" cmpd="sng">
            <a:solidFill>
              <a:srgbClr val="0046AD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e-DE" sz="2000" dirty="0" err="1">
              <a:solidFill>
                <a:schemeClr val="tx1"/>
              </a:solidFill>
            </a:endParaRPr>
          </a:p>
        </p:txBody>
      </p:sp>
      <p:sp>
        <p:nvSpPr>
          <p:cNvPr id="30" name="Pfeil: nach rechts 29">
            <a:extLst>
              <a:ext uri="{FF2B5EF4-FFF2-40B4-BE49-F238E27FC236}">
                <a16:creationId xmlns:a16="http://schemas.microsoft.com/office/drawing/2014/main" id="{BBE2E25C-F345-43FE-9B24-E6D84B093CC3}"/>
              </a:ext>
            </a:extLst>
          </p:cNvPr>
          <p:cNvSpPr/>
          <p:nvPr/>
        </p:nvSpPr>
        <p:spPr>
          <a:xfrm rot="5400000">
            <a:off x="6926443" y="2980185"/>
            <a:ext cx="647618" cy="264572"/>
          </a:xfrm>
          <a:prstGeom prst="rightArrow">
            <a:avLst/>
          </a:prstGeom>
          <a:ln w="9525" cmpd="sng">
            <a:solidFill>
              <a:srgbClr val="0046AD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e-DE" sz="2000" dirty="0" err="1"/>
          </a:p>
        </p:txBody>
      </p:sp>
      <p:sp>
        <p:nvSpPr>
          <p:cNvPr id="31" name="Pfeil: nach rechts 30">
            <a:extLst>
              <a:ext uri="{FF2B5EF4-FFF2-40B4-BE49-F238E27FC236}">
                <a16:creationId xmlns:a16="http://schemas.microsoft.com/office/drawing/2014/main" id="{025A7780-065A-4BB9-9352-9C3C8F52C792}"/>
              </a:ext>
            </a:extLst>
          </p:cNvPr>
          <p:cNvSpPr/>
          <p:nvPr/>
        </p:nvSpPr>
        <p:spPr>
          <a:xfrm rot="10800000">
            <a:off x="3828340" y="4397051"/>
            <a:ext cx="1008000" cy="254813"/>
          </a:xfrm>
          <a:prstGeom prst="rightArrow">
            <a:avLst/>
          </a:prstGeom>
          <a:ln w="9525" cmpd="sng">
            <a:solidFill>
              <a:srgbClr val="0046AD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e-DE" sz="2000" dirty="0" err="1"/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3E13814D-1CD2-480C-B0F5-D90F5C1BBE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45228" y="1413921"/>
            <a:ext cx="162704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DE" altLang="de-DE" sz="1600" dirty="0">
                <a:solidFill>
                  <a:schemeClr val="accent1"/>
                </a:solidFill>
              </a:rPr>
              <a:t>Mobile Navigation</a:t>
            </a: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37229D65-0AA0-4D47-9CE8-CC3782FC37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02540" y="2846002"/>
            <a:ext cx="134492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600" dirty="0">
                <a:solidFill>
                  <a:schemeClr val="accent1"/>
                </a:solidFill>
              </a:rPr>
              <a:t>Abwicklung </a:t>
            </a:r>
          </a:p>
          <a:p>
            <a:r>
              <a:rPr lang="de-DE" altLang="de-DE" sz="1600" dirty="0">
                <a:solidFill>
                  <a:schemeClr val="accent1"/>
                </a:solidFill>
              </a:rPr>
              <a:t>Instandhaltung</a:t>
            </a: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6F66D0A2-36CA-4A2D-8B5A-D2E1655361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1767" y="3887938"/>
            <a:ext cx="113048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DE" altLang="de-DE" sz="1600" dirty="0">
                <a:solidFill>
                  <a:schemeClr val="accent1"/>
                </a:solidFill>
              </a:rPr>
              <a:t>KPI</a:t>
            </a:r>
          </a:p>
          <a:p>
            <a:pPr algn="ctr"/>
            <a:r>
              <a:rPr lang="de-DE" altLang="de-DE" sz="1600" dirty="0">
                <a:solidFill>
                  <a:schemeClr val="accent1"/>
                </a:solidFill>
              </a:rPr>
              <a:t>Reporting</a:t>
            </a:r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ED4A6491-BAC7-48A8-A28B-EE2B5B38BE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776" y="3105165"/>
            <a:ext cx="253043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DE" altLang="de-DE" sz="1600" dirty="0">
                <a:solidFill>
                  <a:schemeClr val="accent1"/>
                </a:solidFill>
              </a:rPr>
              <a:t>Analytik</a:t>
            </a:r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B1988203-04B3-4F0D-8B1A-370EEFA451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1690" y="2237509"/>
            <a:ext cx="243627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600" dirty="0">
                <a:solidFill>
                  <a:schemeClr val="accent1"/>
                </a:solidFill>
              </a:rPr>
              <a:t>Störungsmeldung</a:t>
            </a:r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A8298991-08D5-4068-AB02-1883755504BB}"/>
              </a:ext>
            </a:extLst>
          </p:cNvPr>
          <p:cNvSpPr txBox="1"/>
          <p:nvPr/>
        </p:nvSpPr>
        <p:spPr>
          <a:xfrm>
            <a:off x="252413" y="4912443"/>
            <a:ext cx="5608843" cy="215444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l"/>
            <a:r>
              <a:rPr lang="de-DE" sz="1400" dirty="0">
                <a:latin typeface="Arial Narrow" panose="020B0606020202030204" pitchFamily="34" charset="0"/>
              </a:rPr>
              <a:t>CAFM: Computer </a:t>
            </a:r>
            <a:r>
              <a:rPr lang="de-DE" sz="1400" dirty="0" err="1">
                <a:latin typeface="Arial Narrow" panose="020B0606020202030204" pitchFamily="34" charset="0"/>
              </a:rPr>
              <a:t>Aided</a:t>
            </a:r>
            <a:r>
              <a:rPr lang="de-DE" sz="1400" dirty="0">
                <a:latin typeface="Arial Narrow" panose="020B0606020202030204" pitchFamily="34" charset="0"/>
              </a:rPr>
              <a:t> Facility Management ; KPI: Key Performance </a:t>
            </a:r>
            <a:r>
              <a:rPr lang="de-DE" sz="1400" dirty="0" err="1">
                <a:latin typeface="Arial Narrow" panose="020B0606020202030204" pitchFamily="34" charset="0"/>
              </a:rPr>
              <a:t>Indicator</a:t>
            </a:r>
            <a:r>
              <a:rPr lang="de-DE" sz="1400" dirty="0">
                <a:latin typeface="Arial Narrow" panose="020B0606020202030204" pitchFamily="34" charset="0"/>
              </a:rPr>
              <a:t>            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D676D061-10CA-478C-880E-5018CC4E88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527" y="2682089"/>
            <a:ext cx="210181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DE" altLang="de-DE" sz="1600" dirty="0">
                <a:solidFill>
                  <a:schemeClr val="accent1"/>
                </a:solidFill>
              </a:rPr>
              <a:t>Sensorik</a:t>
            </a:r>
          </a:p>
        </p:txBody>
      </p:sp>
      <p:pic>
        <p:nvPicPr>
          <p:cNvPr id="39" name="Grafik 38" descr="Ein Bild, das Person enthält.&#10;&#10;Automatisch generierte Beschreibung">
            <a:extLst>
              <a:ext uri="{FF2B5EF4-FFF2-40B4-BE49-F238E27FC236}">
                <a16:creationId xmlns:a16="http://schemas.microsoft.com/office/drawing/2014/main" id="{605D36A1-2972-4D33-8021-6FAB2CF36A9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9761" y="2765704"/>
            <a:ext cx="1052345" cy="64614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2E42F2BA-1FA3-4267-A468-D94048CA4C9E}"/>
              </a:ext>
            </a:extLst>
          </p:cNvPr>
          <p:cNvGrpSpPr/>
          <p:nvPr/>
        </p:nvGrpSpPr>
        <p:grpSpPr>
          <a:xfrm>
            <a:off x="4924232" y="3994152"/>
            <a:ext cx="1024009" cy="665140"/>
            <a:chOff x="4755923" y="5157378"/>
            <a:chExt cx="1279497" cy="852998"/>
          </a:xfrm>
        </p:grpSpPr>
        <p:pic>
          <p:nvPicPr>
            <p:cNvPr id="13" name="Grafik 12" descr="Ein Bild, das Himmel, draußen, Person, haltend enthält.&#10;&#10;Automatisch generierte Beschreibung">
              <a:extLst>
                <a:ext uri="{FF2B5EF4-FFF2-40B4-BE49-F238E27FC236}">
                  <a16:creationId xmlns:a16="http://schemas.microsoft.com/office/drawing/2014/main" id="{FAF9653B-2908-4E4D-92FE-F7C9D122AA3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5923" y="5157378"/>
              <a:ext cx="1279497" cy="852998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pic>
          <p:nvPicPr>
            <p:cNvPr id="41" name="Grafik 40" descr="Ein Bild, das Person enthält.&#10;&#10;Automatisch generierte Beschreibung">
              <a:extLst>
                <a:ext uri="{FF2B5EF4-FFF2-40B4-BE49-F238E27FC236}">
                  <a16:creationId xmlns:a16="http://schemas.microsoft.com/office/drawing/2014/main" id="{79378F33-7E0A-4710-9B2F-5848333CE30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6242" y="5237890"/>
              <a:ext cx="839665" cy="515554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</p:grpSp>
      <p:sp>
        <p:nvSpPr>
          <p:cNvPr id="4" name="Rechteck 3">
            <a:extLst>
              <a:ext uri="{FF2B5EF4-FFF2-40B4-BE49-F238E27FC236}">
                <a16:creationId xmlns:a16="http://schemas.microsoft.com/office/drawing/2014/main" id="{E8848DDB-5310-4D5F-B26F-F4177869C971}"/>
              </a:ext>
            </a:extLst>
          </p:cNvPr>
          <p:cNvSpPr/>
          <p:nvPr/>
        </p:nvSpPr>
        <p:spPr>
          <a:xfrm>
            <a:off x="5281650" y="2490680"/>
            <a:ext cx="1510009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en-GB" sz="1600" dirty="0">
                <a:solidFill>
                  <a:schemeClr val="accent1"/>
                </a:solidFill>
                <a:latin typeface="Arial" panose="020B0604020202020204" pitchFamily="34" charset="0"/>
              </a:rPr>
              <a:t>Remote </a:t>
            </a:r>
            <a:r>
              <a:rPr lang="en-GB" sz="1600" dirty="0" err="1">
                <a:solidFill>
                  <a:schemeClr val="accent1"/>
                </a:solidFill>
                <a:latin typeface="Arial" panose="020B0604020202020204" pitchFamily="34" charset="0"/>
              </a:rPr>
              <a:t>Identifikation</a:t>
            </a:r>
            <a:r>
              <a:rPr lang="en-GB" sz="1600" dirty="0">
                <a:solidFill>
                  <a:schemeClr val="accent1"/>
                </a:solidFill>
                <a:latin typeface="Arial" panose="020B0604020202020204" pitchFamily="34" charset="0"/>
              </a:rPr>
              <a:t>,</a:t>
            </a:r>
          </a:p>
          <a:p>
            <a:r>
              <a:rPr lang="en-GB" sz="1600" dirty="0" err="1">
                <a:solidFill>
                  <a:schemeClr val="accent1"/>
                </a:solidFill>
                <a:latin typeface="Arial" panose="020B0604020202020204" pitchFamily="34" charset="0"/>
              </a:rPr>
              <a:t>Qualifizierung</a:t>
            </a:r>
            <a:r>
              <a:rPr lang="en-GB" sz="1600" dirty="0">
                <a:solidFill>
                  <a:schemeClr val="accent1"/>
                </a:solidFill>
                <a:latin typeface="Arial" panose="020B0604020202020204" pitchFamily="34" charset="0"/>
              </a:rPr>
              <a:t> </a:t>
            </a:r>
          </a:p>
          <a:p>
            <a:r>
              <a:rPr lang="en-GB" sz="1600" dirty="0">
                <a:solidFill>
                  <a:schemeClr val="accent1"/>
                </a:solidFill>
                <a:latin typeface="Arial" panose="020B0604020202020204" pitchFamily="34" charset="0"/>
              </a:rPr>
              <a:t>&amp; </a:t>
            </a:r>
            <a:r>
              <a:rPr lang="en-GB" sz="1600" dirty="0" err="1">
                <a:solidFill>
                  <a:schemeClr val="accent1"/>
                </a:solidFill>
                <a:latin typeface="Arial" panose="020B0604020202020204" pitchFamily="34" charset="0"/>
              </a:rPr>
              <a:t>Bestellung</a:t>
            </a:r>
            <a:endParaRPr lang="en-GB" sz="1600" dirty="0">
              <a:solidFill>
                <a:schemeClr val="accent1"/>
              </a:solidFill>
              <a:latin typeface="Arial" panose="020B0604020202020204" pitchFamily="34" charset="0"/>
            </a:endParaRPr>
          </a:p>
        </p:txBody>
      </p:sp>
      <p:sp>
        <p:nvSpPr>
          <p:cNvPr id="42" name="Pfeil: nach oben und unten 41">
            <a:extLst>
              <a:ext uri="{FF2B5EF4-FFF2-40B4-BE49-F238E27FC236}">
                <a16:creationId xmlns:a16="http://schemas.microsoft.com/office/drawing/2014/main" id="{2416785A-30C3-441B-9659-020F2EA146A7}"/>
              </a:ext>
            </a:extLst>
          </p:cNvPr>
          <p:cNvSpPr/>
          <p:nvPr/>
        </p:nvSpPr>
        <p:spPr>
          <a:xfrm>
            <a:off x="3130918" y="3511371"/>
            <a:ext cx="231356" cy="436695"/>
          </a:xfrm>
          <a:prstGeom prst="upDownArrow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0397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10" grpId="0"/>
      <p:bldP spid="20" grpId="0" animBg="1"/>
      <p:bldP spid="22" grpId="0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/>
      <p:bldP spid="33" grpId="0"/>
      <p:bldP spid="34" grpId="0"/>
      <p:bldP spid="35" grpId="0"/>
      <p:bldP spid="36" grpId="0"/>
      <p:bldP spid="38" grpId="0"/>
      <p:bldP spid="4" grpId="0"/>
      <p:bldP spid="4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2FAE1-3884-6545-8B69-88E346F59333}" type="slidenum">
              <a:rPr lang="de-DE" smtClean="0"/>
              <a:pPr/>
              <a:t>12</a:t>
            </a:fld>
            <a:endParaRPr lang="de-DE" dirty="0"/>
          </a:p>
        </p:txBody>
      </p:sp>
      <p:pic>
        <p:nvPicPr>
          <p:cNvPr id="5" name="Bildplatzhalter 4">
            <a:extLst>
              <a:ext uri="{FF2B5EF4-FFF2-40B4-BE49-F238E27FC236}">
                <a16:creationId xmlns:a16="http://schemas.microsoft.com/office/drawing/2014/main" id="{331069DA-E55A-4F17-AE61-EE2322DD45F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4342" r="4342"/>
          <a:stretch>
            <a:fillRect/>
          </a:stretch>
        </p:blipFill>
        <p:spPr>
          <a:xfrm>
            <a:off x="252413" y="412749"/>
            <a:ext cx="1440000" cy="840000"/>
          </a:xfrm>
          <a:prstGeom prst="rect">
            <a:avLst/>
          </a:prstGeom>
        </p:spPr>
      </p:pic>
      <p:sp>
        <p:nvSpPr>
          <p:cNvPr id="6" name="Inhaltsplatzhalter 1">
            <a:extLst>
              <a:ext uri="{FF2B5EF4-FFF2-40B4-BE49-F238E27FC236}">
                <a16:creationId xmlns:a16="http://schemas.microsoft.com/office/drawing/2014/main" id="{3B01EDA6-AC3C-4CCF-A284-D2A52EBD9803}"/>
              </a:ext>
            </a:extLst>
          </p:cNvPr>
          <p:cNvSpPr txBox="1">
            <a:spLocks/>
          </p:cNvSpPr>
          <p:nvPr/>
        </p:nvSpPr>
        <p:spPr>
          <a:xfrm>
            <a:off x="702460" y="2007761"/>
            <a:ext cx="7735688" cy="266367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lIns="72000" tIns="36000" rIns="72000" bIns="3600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400" dirty="0"/>
              <a:t>Schaffung eines zentralen Datenpools für alphanumerische und graphische Daten </a:t>
            </a:r>
          </a:p>
          <a:p>
            <a:r>
              <a:rPr lang="de-DE" sz="1400" dirty="0"/>
              <a:t>Sicherstellung der flächendeckenden Transparenz und Aktualität der Gebäudedaten</a:t>
            </a:r>
          </a:p>
          <a:p>
            <a:r>
              <a:rPr lang="de-DE" sz="1400" dirty="0"/>
              <a:t>Standardisierung, Strukturierung und Vereinfachung von Prozessen (Effizienz, Effektivität)</a:t>
            </a:r>
          </a:p>
          <a:p>
            <a:r>
              <a:rPr lang="de-DE" sz="1400" dirty="0"/>
              <a:t>Qualitätssicherung von Abläufen und Entscheidungsvorlagen</a:t>
            </a:r>
          </a:p>
          <a:p>
            <a:r>
              <a:rPr lang="de-DE" sz="1400" dirty="0"/>
              <a:t>Erleichterung der Steuerung von internen/externen Beteiligten durch direkte Verzahnung</a:t>
            </a:r>
          </a:p>
          <a:p>
            <a:r>
              <a:rPr lang="de-DE" sz="1400" dirty="0"/>
              <a:t>Erleichterung der Planbarkeit von Maßnahmen und Budgets mit erhöhter Kostensicherheit</a:t>
            </a:r>
          </a:p>
          <a:p>
            <a:r>
              <a:rPr lang="de-DE" sz="1400" dirty="0"/>
              <a:t>Unterstützung der Wahrnehmung der Betreiberverantwortung </a:t>
            </a:r>
          </a:p>
          <a:p>
            <a:r>
              <a:rPr lang="de-DE" sz="1400" dirty="0"/>
              <a:t>Unterstützung der Sicherstellung der Funktionsfähigkeit und des Werterhalts</a:t>
            </a:r>
          </a:p>
          <a:p>
            <a:r>
              <a:rPr lang="de-DE" sz="1400" dirty="0" err="1"/>
              <a:t>Enabler</a:t>
            </a:r>
            <a:r>
              <a:rPr lang="de-DE" sz="1400" dirty="0"/>
              <a:t> für neue Technologien (z.B. AR, etc.) und technische Optimierungsansätze (z.B. Simulation)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1400" dirty="0"/>
              <a:t> Kostenoptimierung </a:t>
            </a:r>
          </a:p>
          <a:p>
            <a:pPr marL="0" indent="0">
              <a:buFont typeface="Arial"/>
              <a:buNone/>
            </a:pPr>
            <a:endParaRPr lang="de-DE" sz="1400" dirty="0"/>
          </a:p>
          <a:p>
            <a:pPr marL="0" indent="0">
              <a:buFont typeface="Arial"/>
              <a:buNone/>
            </a:pPr>
            <a:endParaRPr lang="de-DE" sz="1400" dirty="0"/>
          </a:p>
        </p:txBody>
      </p:sp>
      <p:sp>
        <p:nvSpPr>
          <p:cNvPr id="7" name="Legende: mit Pfeil nach unten 6">
            <a:extLst>
              <a:ext uri="{FF2B5EF4-FFF2-40B4-BE49-F238E27FC236}">
                <a16:creationId xmlns:a16="http://schemas.microsoft.com/office/drawing/2014/main" id="{3C8E6D53-9026-4462-9CF6-D674D4043EBA}"/>
              </a:ext>
            </a:extLst>
          </p:cNvPr>
          <p:cNvSpPr/>
          <p:nvPr/>
        </p:nvSpPr>
        <p:spPr>
          <a:xfrm>
            <a:off x="1199766" y="1409639"/>
            <a:ext cx="6741076" cy="566723"/>
          </a:xfrm>
          <a:prstGeom prst="downArrowCallout">
            <a:avLst/>
          </a:prstGeom>
          <a:ln w="9525" cmpd="sng">
            <a:solidFill>
              <a:srgbClr val="0046AD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de-DE" sz="1400" b="1" dirty="0"/>
              <a:t>Zielerreichung durch BIM &amp; (CA)FM 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D7A16349-3225-423E-9F04-AFD3BC0BD930}"/>
              </a:ext>
            </a:extLst>
          </p:cNvPr>
          <p:cNvSpPr txBox="1"/>
          <p:nvPr/>
        </p:nvSpPr>
        <p:spPr>
          <a:xfrm>
            <a:off x="252413" y="4874677"/>
            <a:ext cx="1319272" cy="169277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r>
              <a:rPr lang="de-DE" sz="1100" dirty="0"/>
              <a:t>AR: </a:t>
            </a:r>
            <a:r>
              <a:rPr lang="de-DE" sz="1100" dirty="0" err="1"/>
              <a:t>Augmented</a:t>
            </a:r>
            <a:r>
              <a:rPr lang="de-DE" sz="1100" dirty="0"/>
              <a:t> Reality</a:t>
            </a:r>
          </a:p>
        </p:txBody>
      </p:sp>
    </p:spTree>
    <p:extLst>
      <p:ext uri="{BB962C8B-B14F-4D97-AF65-F5344CB8AC3E}">
        <p14:creationId xmlns:p14="http://schemas.microsoft.com/office/powerpoint/2010/main" val="1512245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CA4FCF5A-6F37-4EE9-A15C-935A0A202B3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81" r="8442" b="7403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2FAE1-3884-6545-8B69-88E346F59333}" type="slidenum">
              <a:rPr lang="de-DE" smtClean="0"/>
              <a:pPr/>
              <a:t>13</a:t>
            </a:fld>
            <a:endParaRPr lang="de-DE" dirty="0"/>
          </a:p>
        </p:txBody>
      </p:sp>
      <p:pic>
        <p:nvPicPr>
          <p:cNvPr id="5" name="Bildplatzhalter 4">
            <a:extLst>
              <a:ext uri="{FF2B5EF4-FFF2-40B4-BE49-F238E27FC236}">
                <a16:creationId xmlns:a16="http://schemas.microsoft.com/office/drawing/2014/main" id="{331069DA-E55A-4F17-AE61-EE2322DD45F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l="4342" r="4342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5E7115B9-F1D6-4547-9EB0-4590CB3E77F2}"/>
              </a:ext>
            </a:extLst>
          </p:cNvPr>
          <p:cNvSpPr txBox="1">
            <a:spLocks/>
          </p:cNvSpPr>
          <p:nvPr/>
        </p:nvSpPr>
        <p:spPr>
          <a:xfrm>
            <a:off x="2398897" y="664782"/>
            <a:ext cx="4261103" cy="766598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400" dirty="0">
                <a:solidFill>
                  <a:schemeClr val="tx2"/>
                </a:solidFill>
              </a:rPr>
              <a:t>Kommen Sie bei weiteren Rückfragen gerne auf mich zu…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AC41862A-0927-4F65-8D41-3A4C890236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413" y="2096161"/>
            <a:ext cx="3585754" cy="1994575"/>
          </a:xfrm>
          <a:prstGeom prst="rect">
            <a:avLst/>
          </a:prstGeom>
        </p:spPr>
      </p:pic>
      <p:pic>
        <p:nvPicPr>
          <p:cNvPr id="8" name="Bild 6">
            <a:extLst>
              <a:ext uri="{FF2B5EF4-FFF2-40B4-BE49-F238E27FC236}">
                <a16:creationId xmlns:a16="http://schemas.microsoft.com/office/drawing/2014/main" id="{33E76CAF-861B-466B-942D-58297811005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000" y="403200"/>
            <a:ext cx="1243584" cy="26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7149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2FAE1-3884-6545-8B69-88E346F59333}" type="slidenum">
              <a:rPr lang="de-DE" smtClean="0"/>
              <a:pPr/>
              <a:t>14</a:t>
            </a:fld>
            <a:endParaRPr lang="de-DE" dirty="0"/>
          </a:p>
        </p:txBody>
      </p:sp>
      <p:pic>
        <p:nvPicPr>
          <p:cNvPr id="5" name="Bildplatzhalter 4">
            <a:extLst>
              <a:ext uri="{FF2B5EF4-FFF2-40B4-BE49-F238E27FC236}">
                <a16:creationId xmlns:a16="http://schemas.microsoft.com/office/drawing/2014/main" id="{331069DA-E55A-4F17-AE61-EE2322DD45F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4342" r="4342"/>
          <a:stretch>
            <a:fillRect/>
          </a:stretch>
        </p:blipFill>
        <p:spPr>
          <a:xfrm>
            <a:off x="252413" y="412749"/>
            <a:ext cx="1440000" cy="84000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C725FFCE-32D1-430D-816A-7FC0069501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412" y="1314000"/>
            <a:ext cx="7799163" cy="3633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4157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2FAE1-3884-6545-8B69-88E346F59333}" type="slidenum">
              <a:rPr lang="de-DE" smtClean="0"/>
              <a:pPr/>
              <a:t>15</a:t>
            </a:fld>
            <a:endParaRPr lang="de-DE" dirty="0"/>
          </a:p>
        </p:txBody>
      </p:sp>
      <p:pic>
        <p:nvPicPr>
          <p:cNvPr id="5" name="Bildplatzhalter 4">
            <a:extLst>
              <a:ext uri="{FF2B5EF4-FFF2-40B4-BE49-F238E27FC236}">
                <a16:creationId xmlns:a16="http://schemas.microsoft.com/office/drawing/2014/main" id="{331069DA-E55A-4F17-AE61-EE2322DD45F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4342" r="4342"/>
          <a:stretch>
            <a:fillRect/>
          </a:stretch>
        </p:blipFill>
        <p:spPr>
          <a:xfrm>
            <a:off x="252413" y="412749"/>
            <a:ext cx="1440000" cy="84000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D2D08744-414B-49E1-A10C-B400985194A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05" t="8024" r="2105" b="13294"/>
          <a:stretch/>
        </p:blipFill>
        <p:spPr>
          <a:xfrm>
            <a:off x="252413" y="1360666"/>
            <a:ext cx="7758702" cy="3584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6398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15">
            <a:extLst>
              <a:ext uri="{FF2B5EF4-FFF2-40B4-BE49-F238E27FC236}">
                <a16:creationId xmlns:a16="http://schemas.microsoft.com/office/drawing/2014/main" id="{373A2F6F-E65E-4E73-9628-9697AA0769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6772" y="2524580"/>
            <a:ext cx="1719797" cy="1349469"/>
          </a:xfrm>
          <a:prstGeom prst="rect">
            <a:avLst/>
          </a:prstGeom>
        </p:spPr>
      </p:pic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2FAE1-3884-6545-8B69-88E346F59333}" type="slidenum">
              <a:rPr lang="de-DE" smtClean="0"/>
              <a:pPr/>
              <a:t>2</a:t>
            </a:fld>
            <a:endParaRPr lang="de-DE" dirty="0"/>
          </a:p>
        </p:txBody>
      </p:sp>
      <p:pic>
        <p:nvPicPr>
          <p:cNvPr id="5" name="Bildplatzhalter 4">
            <a:extLst>
              <a:ext uri="{FF2B5EF4-FFF2-40B4-BE49-F238E27FC236}">
                <a16:creationId xmlns:a16="http://schemas.microsoft.com/office/drawing/2014/main" id="{331069DA-E55A-4F17-AE61-EE2322DD45F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l="4342" r="4342"/>
          <a:stretch>
            <a:fillRect/>
          </a:stretch>
        </p:blipFill>
        <p:spPr>
          <a:xfrm>
            <a:off x="252413" y="412749"/>
            <a:ext cx="1440000" cy="840000"/>
          </a:xfrm>
          <a:prstGeom prst="rect">
            <a:avLst/>
          </a:prstGeom>
        </p:spPr>
      </p:pic>
      <p:sp>
        <p:nvSpPr>
          <p:cNvPr id="6" name="Legende: mit Linie mit Rahmen und Akzentuierungsbalken 5">
            <a:extLst>
              <a:ext uri="{FF2B5EF4-FFF2-40B4-BE49-F238E27FC236}">
                <a16:creationId xmlns:a16="http://schemas.microsoft.com/office/drawing/2014/main" id="{DA5596FA-06CB-46AE-A7A0-2020C4C97DB8}"/>
              </a:ext>
            </a:extLst>
          </p:cNvPr>
          <p:cNvSpPr/>
          <p:nvPr/>
        </p:nvSpPr>
        <p:spPr>
          <a:xfrm>
            <a:off x="5551984" y="1555220"/>
            <a:ext cx="3339603" cy="648623"/>
          </a:xfrm>
          <a:prstGeom prst="accentBorderCallout1">
            <a:avLst>
              <a:gd name="adj1" fmla="val 24624"/>
              <a:gd name="adj2" fmla="val -5635"/>
              <a:gd name="adj3" fmla="val 182106"/>
              <a:gd name="adj4" fmla="val -21151"/>
            </a:avLst>
          </a:prstGeom>
          <a:ln w="9525" cmpd="sng">
            <a:solidFill>
              <a:srgbClr val="0046AD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de-DE" sz="1600" dirty="0"/>
              <a:t>Veränderte Anforderungen aus Regelwerken, Gesetzen, etc. </a:t>
            </a:r>
          </a:p>
        </p:txBody>
      </p:sp>
      <p:sp>
        <p:nvSpPr>
          <p:cNvPr id="7" name="Legende: mit Linie mit Rahmen und Akzentuierungsbalken 6">
            <a:extLst>
              <a:ext uri="{FF2B5EF4-FFF2-40B4-BE49-F238E27FC236}">
                <a16:creationId xmlns:a16="http://schemas.microsoft.com/office/drawing/2014/main" id="{14A2DCE0-B977-4EC5-88A6-43EF0CFB83F0}"/>
              </a:ext>
            </a:extLst>
          </p:cNvPr>
          <p:cNvSpPr/>
          <p:nvPr/>
        </p:nvSpPr>
        <p:spPr>
          <a:xfrm>
            <a:off x="6187806" y="2406479"/>
            <a:ext cx="2702625" cy="648623"/>
          </a:xfrm>
          <a:prstGeom prst="accentBorderCallout1">
            <a:avLst>
              <a:gd name="adj1" fmla="val 18750"/>
              <a:gd name="adj2" fmla="val -8333"/>
              <a:gd name="adj3" fmla="val 61564"/>
              <a:gd name="adj4" fmla="val -31735"/>
            </a:avLst>
          </a:prstGeom>
          <a:ln w="9525" cmpd="sng">
            <a:solidFill>
              <a:srgbClr val="0046AD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de-DE" sz="1600" dirty="0"/>
              <a:t> Stärkere Abhängigkeiten zw. Produktionsanlagen u. Hülle</a:t>
            </a:r>
          </a:p>
        </p:txBody>
      </p:sp>
      <p:sp>
        <p:nvSpPr>
          <p:cNvPr id="8" name="Legende: mit Linie mit Rahmen und Akzentuierungsbalken 7">
            <a:extLst>
              <a:ext uri="{FF2B5EF4-FFF2-40B4-BE49-F238E27FC236}">
                <a16:creationId xmlns:a16="http://schemas.microsoft.com/office/drawing/2014/main" id="{19F9EDD5-5431-426F-BDCB-71DD49BED405}"/>
              </a:ext>
            </a:extLst>
          </p:cNvPr>
          <p:cNvSpPr/>
          <p:nvPr/>
        </p:nvSpPr>
        <p:spPr>
          <a:xfrm>
            <a:off x="5551984" y="4038359"/>
            <a:ext cx="3338447" cy="648623"/>
          </a:xfrm>
          <a:prstGeom prst="accentBorderCallout1">
            <a:avLst>
              <a:gd name="adj1" fmla="val 18158"/>
              <a:gd name="adj2" fmla="val -5654"/>
              <a:gd name="adj3" fmla="val -30038"/>
              <a:gd name="adj4" fmla="val -21162"/>
            </a:avLst>
          </a:prstGeom>
          <a:ln w="9525" cmpd="sng">
            <a:solidFill>
              <a:srgbClr val="0046AD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de-DE" sz="1600" dirty="0"/>
              <a:t>Möglichst effizienter Betrieb und möglichst geringe Nebenkosten</a:t>
            </a:r>
          </a:p>
        </p:txBody>
      </p:sp>
      <p:sp>
        <p:nvSpPr>
          <p:cNvPr id="9" name="Legende: mit Linie mit Rahmen und Akzentuierungsbalken 8">
            <a:extLst>
              <a:ext uri="{FF2B5EF4-FFF2-40B4-BE49-F238E27FC236}">
                <a16:creationId xmlns:a16="http://schemas.microsoft.com/office/drawing/2014/main" id="{304E786C-02D8-4B53-9660-A1AB68589361}"/>
              </a:ext>
            </a:extLst>
          </p:cNvPr>
          <p:cNvSpPr/>
          <p:nvPr/>
        </p:nvSpPr>
        <p:spPr>
          <a:xfrm>
            <a:off x="252413" y="1579293"/>
            <a:ext cx="3339603" cy="648623"/>
          </a:xfrm>
          <a:prstGeom prst="accentBorderCallout1">
            <a:avLst>
              <a:gd name="adj1" fmla="val 12361"/>
              <a:gd name="adj2" fmla="val 105081"/>
              <a:gd name="adj3" fmla="val 179437"/>
              <a:gd name="adj4" fmla="val 121264"/>
            </a:avLst>
          </a:prstGeom>
          <a:ln w="9525" cmpd="sng">
            <a:solidFill>
              <a:srgbClr val="0046AD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de-DE" sz="1600" dirty="0"/>
              <a:t>Qualifizierte Fachleute sind schwer zu bekommen und zu halten</a:t>
            </a:r>
          </a:p>
        </p:txBody>
      </p:sp>
      <p:sp>
        <p:nvSpPr>
          <p:cNvPr id="10" name="Legende: mit Linie mit Rahmen und Akzentuierungsbalken 9">
            <a:extLst>
              <a:ext uri="{FF2B5EF4-FFF2-40B4-BE49-F238E27FC236}">
                <a16:creationId xmlns:a16="http://schemas.microsoft.com/office/drawing/2014/main" id="{24B36723-D61A-4B3B-9347-FA0A75D276EE}"/>
              </a:ext>
            </a:extLst>
          </p:cNvPr>
          <p:cNvSpPr/>
          <p:nvPr/>
        </p:nvSpPr>
        <p:spPr>
          <a:xfrm>
            <a:off x="252413" y="2406480"/>
            <a:ext cx="2702625" cy="648623"/>
          </a:xfrm>
          <a:prstGeom prst="accentBorderCallout1">
            <a:avLst>
              <a:gd name="adj1" fmla="val 16277"/>
              <a:gd name="adj2" fmla="val 107809"/>
              <a:gd name="adj3" fmla="val 59148"/>
              <a:gd name="adj4" fmla="val 132812"/>
            </a:avLst>
          </a:prstGeom>
          <a:ln w="9525" cmpd="sng">
            <a:solidFill>
              <a:srgbClr val="0046AD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de-DE" sz="1600" dirty="0"/>
              <a:t> Gebäudetechnik wird komplexer und komplizierter</a:t>
            </a:r>
          </a:p>
        </p:txBody>
      </p:sp>
      <p:sp>
        <p:nvSpPr>
          <p:cNvPr id="11" name="Legende: mit Linie mit Rahmen und Akzentuierungsbalken 10">
            <a:extLst>
              <a:ext uri="{FF2B5EF4-FFF2-40B4-BE49-F238E27FC236}">
                <a16:creationId xmlns:a16="http://schemas.microsoft.com/office/drawing/2014/main" id="{98F80269-483C-4C80-8F16-05A1596EDF8C}"/>
              </a:ext>
            </a:extLst>
          </p:cNvPr>
          <p:cNvSpPr/>
          <p:nvPr/>
        </p:nvSpPr>
        <p:spPr>
          <a:xfrm>
            <a:off x="252412" y="4044376"/>
            <a:ext cx="3339603" cy="648623"/>
          </a:xfrm>
          <a:prstGeom prst="accentBorderCallout1">
            <a:avLst>
              <a:gd name="adj1" fmla="val 20090"/>
              <a:gd name="adj2" fmla="val 105286"/>
              <a:gd name="adj3" fmla="val -27359"/>
              <a:gd name="adj4" fmla="val 121586"/>
            </a:avLst>
          </a:prstGeom>
          <a:ln w="9525" cmpd="sng">
            <a:solidFill>
              <a:srgbClr val="0046AD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de-DE" sz="1600" dirty="0"/>
              <a:t> Bestandsdaten fehlen </a:t>
            </a:r>
          </a:p>
          <a:p>
            <a:pPr algn="ctr"/>
            <a:r>
              <a:rPr lang="de-DE" sz="1600" dirty="0"/>
              <a:t>oder sind nicht aktuell</a:t>
            </a:r>
          </a:p>
        </p:txBody>
      </p:sp>
      <p:sp>
        <p:nvSpPr>
          <p:cNvPr id="12" name="Legende: mit Linie mit Rahmen und Akzentuierungsbalken 11">
            <a:extLst>
              <a:ext uri="{FF2B5EF4-FFF2-40B4-BE49-F238E27FC236}">
                <a16:creationId xmlns:a16="http://schemas.microsoft.com/office/drawing/2014/main" id="{790D7893-D714-4191-8EBF-A11DA1325276}"/>
              </a:ext>
            </a:extLst>
          </p:cNvPr>
          <p:cNvSpPr/>
          <p:nvPr/>
        </p:nvSpPr>
        <p:spPr>
          <a:xfrm>
            <a:off x="6188962" y="3225427"/>
            <a:ext cx="2702625" cy="648623"/>
          </a:xfrm>
          <a:prstGeom prst="accentBorderCallout1">
            <a:avLst>
              <a:gd name="adj1" fmla="val 18750"/>
              <a:gd name="adj2" fmla="val -8333"/>
              <a:gd name="adj3" fmla="val -13636"/>
              <a:gd name="adj4" fmla="val -39338"/>
            </a:avLst>
          </a:prstGeom>
          <a:ln w="9525" cmpd="sng">
            <a:solidFill>
              <a:srgbClr val="0046AD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de-DE" sz="1600" dirty="0"/>
              <a:t>Hohe Verfügbarkeit der Gebäudetechnik </a:t>
            </a:r>
          </a:p>
        </p:txBody>
      </p:sp>
      <p:sp>
        <p:nvSpPr>
          <p:cNvPr id="13" name="Legende: mit Linie mit Rahmen und Akzentuierungsbalken 12">
            <a:extLst>
              <a:ext uri="{FF2B5EF4-FFF2-40B4-BE49-F238E27FC236}">
                <a16:creationId xmlns:a16="http://schemas.microsoft.com/office/drawing/2014/main" id="{060ADCE7-DBC7-4EED-BC29-A616E9B534C8}"/>
              </a:ext>
            </a:extLst>
          </p:cNvPr>
          <p:cNvSpPr/>
          <p:nvPr/>
        </p:nvSpPr>
        <p:spPr>
          <a:xfrm>
            <a:off x="252413" y="3225428"/>
            <a:ext cx="2687746" cy="648623"/>
          </a:xfrm>
          <a:prstGeom prst="accentBorderCallout1">
            <a:avLst>
              <a:gd name="adj1" fmla="val 16277"/>
              <a:gd name="adj2" fmla="val 107809"/>
              <a:gd name="adj3" fmla="val -8277"/>
              <a:gd name="adj4" fmla="val 141558"/>
            </a:avLst>
          </a:prstGeom>
          <a:ln w="9525" cmpd="sng">
            <a:solidFill>
              <a:srgbClr val="0046AD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de-DE" sz="1600" dirty="0"/>
              <a:t> Starke Abhängigkeit zw.  Prozess- und Bestandsdaten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C9398AE5-CB07-4751-B8D6-85B2B18F350E}"/>
              </a:ext>
            </a:extLst>
          </p:cNvPr>
          <p:cNvSpPr txBox="1"/>
          <p:nvPr/>
        </p:nvSpPr>
        <p:spPr>
          <a:xfrm>
            <a:off x="3431058" y="3318714"/>
            <a:ext cx="2371227" cy="40011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GB" sz="2000" b="1" dirty="0" err="1">
                <a:solidFill>
                  <a:schemeClr val="tx2"/>
                </a:solidFill>
              </a:rPr>
              <a:t>Herausforderungen</a:t>
            </a:r>
            <a:r>
              <a:rPr lang="en-GB" sz="2000" b="1" dirty="0">
                <a:solidFill>
                  <a:schemeClr val="tx2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72231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1DFC438F-B5C7-41FF-A9E3-7B1EA96CC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2FAE1-3884-6545-8B69-88E346F59333}" type="slidenum">
              <a:rPr lang="de-DE" smtClean="0"/>
              <a:pPr/>
              <a:t>3</a:t>
            </a:fld>
            <a:endParaRPr lang="de-DE" dirty="0"/>
          </a:p>
        </p:txBody>
      </p:sp>
      <p:pic>
        <p:nvPicPr>
          <p:cNvPr id="5" name="Bildplatzhalter 4">
            <a:extLst>
              <a:ext uri="{FF2B5EF4-FFF2-40B4-BE49-F238E27FC236}">
                <a16:creationId xmlns:a16="http://schemas.microsoft.com/office/drawing/2014/main" id="{F62074AD-8031-42ED-AF0F-74F7F5ED3C9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4342" r="4342"/>
          <a:stretch>
            <a:fillRect/>
          </a:stretch>
        </p:blipFill>
        <p:spPr>
          <a:xfrm>
            <a:off x="252413" y="412750"/>
            <a:ext cx="1440000" cy="840093"/>
          </a:xfrm>
          <a:prstGeom prst="rect">
            <a:avLst/>
          </a:prstGeom>
        </p:spPr>
      </p:pic>
      <p:sp>
        <p:nvSpPr>
          <p:cNvPr id="6" name="Legende: mit gebogener Linie 5">
            <a:extLst>
              <a:ext uri="{FF2B5EF4-FFF2-40B4-BE49-F238E27FC236}">
                <a16:creationId xmlns:a16="http://schemas.microsoft.com/office/drawing/2014/main" id="{9CFB0976-F786-46DB-A491-5E438C283589}"/>
              </a:ext>
            </a:extLst>
          </p:cNvPr>
          <p:cNvSpPr/>
          <p:nvPr/>
        </p:nvSpPr>
        <p:spPr>
          <a:xfrm>
            <a:off x="6657738" y="1425432"/>
            <a:ext cx="1749708" cy="719788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52606"/>
              <a:gd name="adj6" fmla="val -46667"/>
            </a:avLst>
          </a:prstGeom>
          <a:ln w="9525" cmpd="sng">
            <a:solidFill>
              <a:srgbClr val="0046AD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de-DE" sz="1600" dirty="0"/>
              <a:t>Flächenauslastung optimal!</a:t>
            </a:r>
          </a:p>
        </p:txBody>
      </p:sp>
      <p:sp>
        <p:nvSpPr>
          <p:cNvPr id="7" name="Legende: mit gebogener Linie 6">
            <a:extLst>
              <a:ext uri="{FF2B5EF4-FFF2-40B4-BE49-F238E27FC236}">
                <a16:creationId xmlns:a16="http://schemas.microsoft.com/office/drawing/2014/main" id="{27A935A5-32B1-45E2-808A-8BC0B62053FA}"/>
              </a:ext>
            </a:extLst>
          </p:cNvPr>
          <p:cNvSpPr/>
          <p:nvPr/>
        </p:nvSpPr>
        <p:spPr>
          <a:xfrm flipH="1">
            <a:off x="1022962" y="1425432"/>
            <a:ext cx="1577639" cy="719788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42177"/>
              <a:gd name="adj6" fmla="val -55116"/>
            </a:avLst>
          </a:prstGeom>
          <a:ln w="9525" cmpd="sng">
            <a:solidFill>
              <a:srgbClr val="0046AD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de-DE" sz="1600" dirty="0" err="1"/>
              <a:t>Betreiberverant-wortung</a:t>
            </a:r>
            <a:r>
              <a:rPr lang="de-DE" sz="1600" dirty="0"/>
              <a:t> erfüllt!</a:t>
            </a:r>
          </a:p>
        </p:txBody>
      </p:sp>
      <p:sp>
        <p:nvSpPr>
          <p:cNvPr id="8" name="Legende: mit gebogener Linie 7">
            <a:extLst>
              <a:ext uri="{FF2B5EF4-FFF2-40B4-BE49-F238E27FC236}">
                <a16:creationId xmlns:a16="http://schemas.microsoft.com/office/drawing/2014/main" id="{5BD70220-0C8C-4DD7-BF10-55DB100AB0F8}"/>
              </a:ext>
            </a:extLst>
          </p:cNvPr>
          <p:cNvSpPr/>
          <p:nvPr/>
        </p:nvSpPr>
        <p:spPr>
          <a:xfrm>
            <a:off x="6657738" y="2623281"/>
            <a:ext cx="1749708" cy="719788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40366"/>
              <a:gd name="adj6" fmla="val -46315"/>
            </a:avLst>
          </a:prstGeom>
          <a:ln w="9525" cmpd="sng">
            <a:solidFill>
              <a:srgbClr val="0046AD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de-DE" sz="1600" dirty="0"/>
              <a:t>Budgets eingehalten / Kosten gesenkt!</a:t>
            </a:r>
          </a:p>
        </p:txBody>
      </p:sp>
      <p:sp>
        <p:nvSpPr>
          <p:cNvPr id="9" name="Legende: mit gebogener Linie 8">
            <a:extLst>
              <a:ext uri="{FF2B5EF4-FFF2-40B4-BE49-F238E27FC236}">
                <a16:creationId xmlns:a16="http://schemas.microsoft.com/office/drawing/2014/main" id="{28FFB5DC-2FA6-455F-843B-2CBBA030D2D3}"/>
              </a:ext>
            </a:extLst>
          </p:cNvPr>
          <p:cNvSpPr/>
          <p:nvPr/>
        </p:nvSpPr>
        <p:spPr>
          <a:xfrm>
            <a:off x="6657738" y="3847300"/>
            <a:ext cx="1749708" cy="719788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52902"/>
              <a:gd name="adj6" fmla="val -47832"/>
            </a:avLst>
          </a:prstGeom>
          <a:ln w="9525" cmpd="sng">
            <a:solidFill>
              <a:srgbClr val="0046AD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de-DE" sz="1600" dirty="0"/>
              <a:t>Energieverbrauch reduziert!</a:t>
            </a:r>
          </a:p>
        </p:txBody>
      </p:sp>
      <p:sp>
        <p:nvSpPr>
          <p:cNvPr id="10" name="Legende: mit gebogener Linie 9">
            <a:extLst>
              <a:ext uri="{FF2B5EF4-FFF2-40B4-BE49-F238E27FC236}">
                <a16:creationId xmlns:a16="http://schemas.microsoft.com/office/drawing/2014/main" id="{D9E35786-342B-497A-85D9-5C33319D0892}"/>
              </a:ext>
            </a:extLst>
          </p:cNvPr>
          <p:cNvSpPr/>
          <p:nvPr/>
        </p:nvSpPr>
        <p:spPr>
          <a:xfrm flipH="1">
            <a:off x="1022962" y="2644578"/>
            <a:ext cx="1577639" cy="719788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46955"/>
              <a:gd name="adj6" fmla="val -54864"/>
            </a:avLst>
          </a:prstGeom>
          <a:ln w="9525" cmpd="sng">
            <a:solidFill>
              <a:srgbClr val="0046AD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de-DE" sz="1600" dirty="0"/>
              <a:t>Funktions-</a:t>
            </a:r>
          </a:p>
          <a:p>
            <a:pPr algn="ctr"/>
            <a:r>
              <a:rPr lang="de-DE" sz="1600" dirty="0" err="1"/>
              <a:t>fähigkeit</a:t>
            </a:r>
            <a:r>
              <a:rPr lang="de-DE" sz="1600" dirty="0"/>
              <a:t> gesichert!</a:t>
            </a:r>
          </a:p>
        </p:txBody>
      </p:sp>
      <p:sp>
        <p:nvSpPr>
          <p:cNvPr id="11" name="Legende: mit gebogener Linie 10">
            <a:extLst>
              <a:ext uri="{FF2B5EF4-FFF2-40B4-BE49-F238E27FC236}">
                <a16:creationId xmlns:a16="http://schemas.microsoft.com/office/drawing/2014/main" id="{008A5CD2-B4C2-4A7F-A539-B45968FD5A01}"/>
              </a:ext>
            </a:extLst>
          </p:cNvPr>
          <p:cNvSpPr/>
          <p:nvPr/>
        </p:nvSpPr>
        <p:spPr>
          <a:xfrm flipH="1">
            <a:off x="1022962" y="3847300"/>
            <a:ext cx="1577639" cy="719788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47682"/>
              <a:gd name="adj6" fmla="val -55203"/>
            </a:avLst>
          </a:prstGeom>
          <a:ln w="9525" cmpd="sng">
            <a:solidFill>
              <a:srgbClr val="0046AD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de-DE" sz="1600" dirty="0"/>
              <a:t>Werterhalt gesichert!</a:t>
            </a:r>
          </a:p>
        </p:txBody>
      </p:sp>
      <p:pic>
        <p:nvPicPr>
          <p:cNvPr id="12" name="Grafik 11" descr="Ein Bild, das Palette, Objekt enthält.&#10;&#10;Mit hoher Zuverlässigkeit generierte Beschreibung">
            <a:extLst>
              <a:ext uri="{FF2B5EF4-FFF2-40B4-BE49-F238E27FC236}">
                <a16:creationId xmlns:a16="http://schemas.microsoft.com/office/drawing/2014/main" id="{825BE1A6-3992-4E00-97BF-B9B1942B764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14"/>
          <a:stretch/>
        </p:blipFill>
        <p:spPr>
          <a:xfrm flipH="1">
            <a:off x="8517486" y="1425432"/>
            <a:ext cx="264426" cy="738011"/>
          </a:xfrm>
          <a:prstGeom prst="rect">
            <a:avLst/>
          </a:prstGeom>
        </p:spPr>
      </p:pic>
      <p:pic>
        <p:nvPicPr>
          <p:cNvPr id="13" name="Grafik 12" descr="Ein Bild, das Palette, Objekt enthält.&#10;&#10;Mit hoher Zuverlässigkeit generierte Beschreibung">
            <a:extLst>
              <a:ext uri="{FF2B5EF4-FFF2-40B4-BE49-F238E27FC236}">
                <a16:creationId xmlns:a16="http://schemas.microsoft.com/office/drawing/2014/main" id="{D611DBB2-F073-4758-94CA-7FE72C828EF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14"/>
          <a:stretch/>
        </p:blipFill>
        <p:spPr>
          <a:xfrm flipH="1">
            <a:off x="588645" y="3829076"/>
            <a:ext cx="302848" cy="738011"/>
          </a:xfrm>
          <a:prstGeom prst="rect">
            <a:avLst/>
          </a:prstGeom>
        </p:spPr>
      </p:pic>
      <p:pic>
        <p:nvPicPr>
          <p:cNvPr id="14" name="Grafik 13" descr="Ein Bild, das Palette, Objekt enthält.&#10;&#10;Mit hoher Zuverlässigkeit generierte Beschreibung">
            <a:extLst>
              <a:ext uri="{FF2B5EF4-FFF2-40B4-BE49-F238E27FC236}">
                <a16:creationId xmlns:a16="http://schemas.microsoft.com/office/drawing/2014/main" id="{B9D05A5B-E8DC-4B36-92C7-BDEE05962D6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14"/>
          <a:stretch/>
        </p:blipFill>
        <p:spPr>
          <a:xfrm flipH="1">
            <a:off x="598063" y="2644578"/>
            <a:ext cx="302848" cy="738011"/>
          </a:xfrm>
          <a:prstGeom prst="rect">
            <a:avLst/>
          </a:prstGeom>
        </p:spPr>
      </p:pic>
      <p:pic>
        <p:nvPicPr>
          <p:cNvPr id="15" name="Grafik 14" descr="Ein Bild, das Palette, Objekt enthält.&#10;&#10;Mit hoher Zuverlässigkeit generierte Beschreibung">
            <a:extLst>
              <a:ext uri="{FF2B5EF4-FFF2-40B4-BE49-F238E27FC236}">
                <a16:creationId xmlns:a16="http://schemas.microsoft.com/office/drawing/2014/main" id="{9FEDA04C-4B0B-4A97-9BAB-07EF7013BAC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14"/>
          <a:stretch/>
        </p:blipFill>
        <p:spPr>
          <a:xfrm flipH="1">
            <a:off x="598063" y="1440721"/>
            <a:ext cx="302848" cy="738011"/>
          </a:xfrm>
          <a:prstGeom prst="rect">
            <a:avLst/>
          </a:prstGeom>
        </p:spPr>
      </p:pic>
      <p:pic>
        <p:nvPicPr>
          <p:cNvPr id="16" name="Grafik 15" descr="Ein Bild, das Palette, Objekt enthält.&#10;&#10;Mit hoher Zuverlässigkeit generierte Beschreibung">
            <a:extLst>
              <a:ext uri="{FF2B5EF4-FFF2-40B4-BE49-F238E27FC236}">
                <a16:creationId xmlns:a16="http://schemas.microsoft.com/office/drawing/2014/main" id="{67975CC1-6F92-464A-885E-BB20E0BC7AD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14"/>
          <a:stretch/>
        </p:blipFill>
        <p:spPr>
          <a:xfrm flipH="1">
            <a:off x="8547777" y="2605058"/>
            <a:ext cx="264426" cy="738011"/>
          </a:xfrm>
          <a:prstGeom prst="rect">
            <a:avLst/>
          </a:prstGeom>
        </p:spPr>
      </p:pic>
      <p:pic>
        <p:nvPicPr>
          <p:cNvPr id="17" name="Grafik 16" descr="Ein Bild, das Palette, Objekt enthält.&#10;&#10;Mit hoher Zuverlässigkeit generierte Beschreibung">
            <a:extLst>
              <a:ext uri="{FF2B5EF4-FFF2-40B4-BE49-F238E27FC236}">
                <a16:creationId xmlns:a16="http://schemas.microsoft.com/office/drawing/2014/main" id="{060CCC24-9964-42A8-8588-7243B426A49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14"/>
          <a:stretch/>
        </p:blipFill>
        <p:spPr>
          <a:xfrm flipH="1">
            <a:off x="8521424" y="3838188"/>
            <a:ext cx="264426" cy="738011"/>
          </a:xfrm>
          <a:prstGeom prst="rect">
            <a:avLst/>
          </a:prstGeom>
        </p:spPr>
      </p:pic>
      <p:sp>
        <p:nvSpPr>
          <p:cNvPr id="18" name="Legende: mit gebogener Linie 17">
            <a:extLst>
              <a:ext uri="{FF2B5EF4-FFF2-40B4-BE49-F238E27FC236}">
                <a16:creationId xmlns:a16="http://schemas.microsoft.com/office/drawing/2014/main" id="{105A45B0-2BDE-4CAE-B825-E19E51241A56}"/>
              </a:ext>
            </a:extLst>
          </p:cNvPr>
          <p:cNvSpPr/>
          <p:nvPr/>
        </p:nvSpPr>
        <p:spPr>
          <a:xfrm flipH="1">
            <a:off x="3648033" y="4207194"/>
            <a:ext cx="1962275" cy="719788"/>
          </a:xfrm>
          <a:prstGeom prst="borderCallout2">
            <a:avLst>
              <a:gd name="adj1" fmla="val -375"/>
              <a:gd name="adj2" fmla="val 53825"/>
              <a:gd name="adj3" fmla="val -28500"/>
              <a:gd name="adj4" fmla="val 53859"/>
              <a:gd name="adj5" fmla="val -62619"/>
              <a:gd name="adj6" fmla="val 57997"/>
            </a:avLst>
          </a:prstGeom>
          <a:ln w="9525" cmpd="sng">
            <a:solidFill>
              <a:srgbClr val="0046AD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de-DE" sz="1600" dirty="0"/>
              <a:t>Nutzerbedarf erfüllt!</a:t>
            </a:r>
          </a:p>
        </p:txBody>
      </p:sp>
      <p:pic>
        <p:nvPicPr>
          <p:cNvPr id="19" name="Grafik 18" descr="Ein Bild, das Palette, Objekt enthält.&#10;&#10;Mit hoher Zuverlässigkeit generierte Beschreibung">
            <a:extLst>
              <a:ext uri="{FF2B5EF4-FFF2-40B4-BE49-F238E27FC236}">
                <a16:creationId xmlns:a16="http://schemas.microsoft.com/office/drawing/2014/main" id="{506CB943-5DAD-4B03-BA12-0E1E5A8E39F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14"/>
          <a:stretch/>
        </p:blipFill>
        <p:spPr>
          <a:xfrm flipH="1">
            <a:off x="3279032" y="4198082"/>
            <a:ext cx="264426" cy="738011"/>
          </a:xfrm>
          <a:prstGeom prst="rect">
            <a:avLst/>
          </a:prstGeom>
        </p:spPr>
      </p:pic>
      <p:sp>
        <p:nvSpPr>
          <p:cNvPr id="20" name="Legende: mit gebogener Linie 19">
            <a:extLst>
              <a:ext uri="{FF2B5EF4-FFF2-40B4-BE49-F238E27FC236}">
                <a16:creationId xmlns:a16="http://schemas.microsoft.com/office/drawing/2014/main" id="{03287F1D-DC04-4C83-9FA4-36010934A2A7}"/>
              </a:ext>
            </a:extLst>
          </p:cNvPr>
          <p:cNvSpPr/>
          <p:nvPr/>
        </p:nvSpPr>
        <p:spPr>
          <a:xfrm flipH="1">
            <a:off x="3648032" y="1071716"/>
            <a:ext cx="1962275" cy="738011"/>
          </a:xfrm>
          <a:prstGeom prst="borderCallout2">
            <a:avLst>
              <a:gd name="adj1" fmla="val 101999"/>
              <a:gd name="adj2" fmla="val 51036"/>
              <a:gd name="adj3" fmla="val 119998"/>
              <a:gd name="adj4" fmla="val 51069"/>
              <a:gd name="adj5" fmla="val 161437"/>
              <a:gd name="adj6" fmla="val 54086"/>
            </a:avLst>
          </a:prstGeom>
          <a:ln w="9525" cmpd="sng">
            <a:solidFill>
              <a:srgbClr val="0046AD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de-DE" sz="1600" dirty="0"/>
              <a:t>Anzahl u. Ausstattung der Flächen bedarfsgerecht!</a:t>
            </a:r>
          </a:p>
        </p:txBody>
      </p:sp>
      <p:pic>
        <p:nvPicPr>
          <p:cNvPr id="21" name="Grafik 20" descr="Ein Bild, das Palette, Objekt enthält.&#10;&#10;Mit hoher Zuverlässigkeit generierte Beschreibung">
            <a:extLst>
              <a:ext uri="{FF2B5EF4-FFF2-40B4-BE49-F238E27FC236}">
                <a16:creationId xmlns:a16="http://schemas.microsoft.com/office/drawing/2014/main" id="{73DAF689-4357-427C-9A88-1115679AE1F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14"/>
          <a:stretch/>
        </p:blipFill>
        <p:spPr>
          <a:xfrm flipH="1">
            <a:off x="3279032" y="1071716"/>
            <a:ext cx="261668" cy="738011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E4753C1A-6257-48AB-9A36-8F68E6E5781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290" y="2380441"/>
            <a:ext cx="2082916" cy="1280993"/>
          </a:xfrm>
          <a:prstGeom prst="rect">
            <a:avLst/>
          </a:prstGeom>
        </p:spPr>
      </p:pic>
      <p:sp>
        <p:nvSpPr>
          <p:cNvPr id="22" name="Textfeld 21">
            <a:extLst>
              <a:ext uri="{FF2B5EF4-FFF2-40B4-BE49-F238E27FC236}">
                <a16:creationId xmlns:a16="http://schemas.microsoft.com/office/drawing/2014/main" id="{CC511F3F-B50D-42AB-8B20-C7797FF01EA7}"/>
              </a:ext>
            </a:extLst>
          </p:cNvPr>
          <p:cNvSpPr txBox="1"/>
          <p:nvPr/>
        </p:nvSpPr>
        <p:spPr>
          <a:xfrm>
            <a:off x="4224250" y="3143014"/>
            <a:ext cx="809837" cy="40011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GB" sz="2000" b="1" dirty="0" err="1">
                <a:solidFill>
                  <a:schemeClr val="tx2"/>
                </a:solidFill>
              </a:rPr>
              <a:t>Ziele</a:t>
            </a:r>
            <a:r>
              <a:rPr lang="en-GB" sz="2000" b="1" dirty="0">
                <a:solidFill>
                  <a:schemeClr val="tx2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301976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8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2FAE1-3884-6545-8B69-88E346F59333}" type="slidenum">
              <a:rPr lang="de-DE" smtClean="0"/>
              <a:pPr/>
              <a:t>4</a:t>
            </a:fld>
            <a:endParaRPr lang="de-DE" dirty="0"/>
          </a:p>
        </p:txBody>
      </p:sp>
      <p:pic>
        <p:nvPicPr>
          <p:cNvPr id="5" name="Bildplatzhalter 4">
            <a:extLst>
              <a:ext uri="{FF2B5EF4-FFF2-40B4-BE49-F238E27FC236}">
                <a16:creationId xmlns:a16="http://schemas.microsoft.com/office/drawing/2014/main" id="{331069DA-E55A-4F17-AE61-EE2322DD45F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4342" r="4342"/>
          <a:stretch>
            <a:fillRect/>
          </a:stretch>
        </p:blipFill>
        <p:spPr>
          <a:xfrm>
            <a:off x="252413" y="412749"/>
            <a:ext cx="1440000" cy="84000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D79F2F00-24FA-41CA-ACE6-7EF6E3B7911D}"/>
              </a:ext>
            </a:extLst>
          </p:cNvPr>
          <p:cNvSpPr txBox="1"/>
          <p:nvPr/>
        </p:nvSpPr>
        <p:spPr>
          <a:xfrm>
            <a:off x="3391783" y="3212540"/>
            <a:ext cx="1580825" cy="43088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de-DE" sz="1400" dirty="0"/>
              <a:t>Datenaktualisierung für FM-Vergabe, etc.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11399627-F363-4C70-9A38-23C0B6A921F6}"/>
              </a:ext>
            </a:extLst>
          </p:cNvPr>
          <p:cNvSpPr/>
          <p:nvPr/>
        </p:nvSpPr>
        <p:spPr>
          <a:xfrm>
            <a:off x="7656986" y="2072845"/>
            <a:ext cx="72000" cy="2484000"/>
          </a:xfrm>
          <a:prstGeom prst="rect">
            <a:avLst/>
          </a:prstGeom>
          <a:solidFill>
            <a:srgbClr val="E4002B"/>
          </a:solidFill>
          <a:ln w="9525" cmpd="sng">
            <a:solidFill>
              <a:srgbClr val="0046AD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/>
          <a:lstStyle/>
          <a:p>
            <a:pPr algn="ctr"/>
            <a:endParaRPr lang="de-DE" sz="1400" dirty="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B87B646F-8995-4315-A92B-86A477F9FD16}"/>
              </a:ext>
            </a:extLst>
          </p:cNvPr>
          <p:cNvSpPr/>
          <p:nvPr/>
        </p:nvSpPr>
        <p:spPr>
          <a:xfrm>
            <a:off x="4892032" y="2068139"/>
            <a:ext cx="72000" cy="2484000"/>
          </a:xfrm>
          <a:prstGeom prst="rect">
            <a:avLst/>
          </a:prstGeom>
          <a:solidFill>
            <a:srgbClr val="E4002B"/>
          </a:solidFill>
          <a:ln w="9525" cmpd="sng">
            <a:solidFill>
              <a:srgbClr val="0046AD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/>
          <a:lstStyle/>
          <a:p>
            <a:pPr algn="ctr"/>
            <a:endParaRPr lang="de-DE" sz="1400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5D2D281A-23BD-4011-9CC9-D386F4768C18}"/>
              </a:ext>
            </a:extLst>
          </p:cNvPr>
          <p:cNvSpPr/>
          <p:nvPr/>
        </p:nvSpPr>
        <p:spPr>
          <a:xfrm>
            <a:off x="2951142" y="2072844"/>
            <a:ext cx="72000" cy="2484000"/>
          </a:xfrm>
          <a:prstGeom prst="rect">
            <a:avLst/>
          </a:prstGeom>
          <a:solidFill>
            <a:srgbClr val="E4002B"/>
          </a:solidFill>
          <a:ln w="9525" cmpd="sng">
            <a:solidFill>
              <a:srgbClr val="0046AD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/>
          <a:lstStyle/>
          <a:p>
            <a:pPr algn="ctr"/>
            <a:endParaRPr lang="de-DE" sz="1400" dirty="0"/>
          </a:p>
        </p:txBody>
      </p:sp>
      <p:sp>
        <p:nvSpPr>
          <p:cNvPr id="11" name="Pfeil: Fünfeck 10">
            <a:extLst>
              <a:ext uri="{FF2B5EF4-FFF2-40B4-BE49-F238E27FC236}">
                <a16:creationId xmlns:a16="http://schemas.microsoft.com/office/drawing/2014/main" id="{B78AFF3B-ACC9-445D-AF86-BC4A8700C7F9}"/>
              </a:ext>
            </a:extLst>
          </p:cNvPr>
          <p:cNvSpPr/>
          <p:nvPr/>
        </p:nvSpPr>
        <p:spPr>
          <a:xfrm>
            <a:off x="237784" y="1596327"/>
            <a:ext cx="1486948" cy="404144"/>
          </a:xfrm>
          <a:prstGeom prst="homePlate">
            <a:avLst/>
          </a:prstGeom>
          <a:ln w="9525" cmpd="sng">
            <a:solidFill>
              <a:srgbClr val="0046AD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de-DE" sz="1400" b="1" dirty="0"/>
              <a:t>Entwickeln u. Planen</a:t>
            </a:r>
          </a:p>
        </p:txBody>
      </p:sp>
      <p:sp>
        <p:nvSpPr>
          <p:cNvPr id="12" name="Pfeil: Chevron 11">
            <a:extLst>
              <a:ext uri="{FF2B5EF4-FFF2-40B4-BE49-F238E27FC236}">
                <a16:creationId xmlns:a16="http://schemas.microsoft.com/office/drawing/2014/main" id="{8322D786-C1F7-4642-AA46-BF6E52AE3566}"/>
              </a:ext>
            </a:extLst>
          </p:cNvPr>
          <p:cNvSpPr/>
          <p:nvPr/>
        </p:nvSpPr>
        <p:spPr>
          <a:xfrm>
            <a:off x="1625438" y="1596328"/>
            <a:ext cx="1486948" cy="419031"/>
          </a:xfrm>
          <a:prstGeom prst="chevron">
            <a:avLst/>
          </a:prstGeom>
          <a:ln w="9525" cmpd="sng">
            <a:solidFill>
              <a:srgbClr val="0046AD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de-DE" sz="1400" b="1" dirty="0">
                <a:solidFill>
                  <a:schemeClr val="bg1"/>
                </a:solidFill>
              </a:rPr>
              <a:t>Errichten u.</a:t>
            </a:r>
          </a:p>
          <a:p>
            <a:pPr algn="ctr"/>
            <a:r>
              <a:rPr lang="de-DE" sz="1400" b="1" dirty="0">
                <a:solidFill>
                  <a:schemeClr val="bg1"/>
                </a:solidFill>
              </a:rPr>
              <a:t>Übergeben</a:t>
            </a:r>
          </a:p>
        </p:txBody>
      </p:sp>
      <p:sp>
        <p:nvSpPr>
          <p:cNvPr id="13" name="Pfeil: Chevron 12">
            <a:extLst>
              <a:ext uri="{FF2B5EF4-FFF2-40B4-BE49-F238E27FC236}">
                <a16:creationId xmlns:a16="http://schemas.microsoft.com/office/drawing/2014/main" id="{2D51937E-73AC-493F-9C02-3A077C8CA541}"/>
              </a:ext>
            </a:extLst>
          </p:cNvPr>
          <p:cNvSpPr/>
          <p:nvPr/>
        </p:nvSpPr>
        <p:spPr>
          <a:xfrm>
            <a:off x="3008079" y="1606993"/>
            <a:ext cx="4514182" cy="410852"/>
          </a:xfrm>
          <a:prstGeom prst="chevron">
            <a:avLst/>
          </a:prstGeom>
          <a:ln w="9525" cmpd="sng">
            <a:solidFill>
              <a:srgbClr val="0046AD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de-DE" sz="1400" b="1" dirty="0">
                <a:solidFill>
                  <a:schemeClr val="bg1"/>
                </a:solidFill>
              </a:rPr>
              <a:t>Übernehmen u. Betreiben</a:t>
            </a:r>
          </a:p>
        </p:txBody>
      </p:sp>
      <p:sp>
        <p:nvSpPr>
          <p:cNvPr id="14" name="Pfeil: Chevron 13">
            <a:extLst>
              <a:ext uri="{FF2B5EF4-FFF2-40B4-BE49-F238E27FC236}">
                <a16:creationId xmlns:a16="http://schemas.microsoft.com/office/drawing/2014/main" id="{86CFF5C1-4CFF-4553-BBE3-205A0EDA65CA}"/>
              </a:ext>
            </a:extLst>
          </p:cNvPr>
          <p:cNvSpPr/>
          <p:nvPr/>
        </p:nvSpPr>
        <p:spPr>
          <a:xfrm>
            <a:off x="6147247" y="1983275"/>
            <a:ext cx="1450164" cy="450659"/>
          </a:xfrm>
          <a:prstGeom prst="chevron">
            <a:avLst/>
          </a:prstGeom>
          <a:solidFill>
            <a:srgbClr val="0072CE"/>
          </a:solidFill>
          <a:ln w="9525" cmpd="sng">
            <a:solidFill>
              <a:srgbClr val="0046AD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de-DE" sz="1400" b="1" dirty="0">
                <a:solidFill>
                  <a:schemeClr val="bg1"/>
                </a:solidFill>
              </a:rPr>
              <a:t>Umbauen/ Sanieren</a:t>
            </a:r>
          </a:p>
        </p:txBody>
      </p:sp>
      <p:sp>
        <p:nvSpPr>
          <p:cNvPr id="15" name="Pfeil: Chevron 14">
            <a:extLst>
              <a:ext uri="{FF2B5EF4-FFF2-40B4-BE49-F238E27FC236}">
                <a16:creationId xmlns:a16="http://schemas.microsoft.com/office/drawing/2014/main" id="{1FD71A8E-2146-4F69-A4E2-6C04A8CA8633}"/>
              </a:ext>
            </a:extLst>
          </p:cNvPr>
          <p:cNvSpPr/>
          <p:nvPr/>
        </p:nvSpPr>
        <p:spPr>
          <a:xfrm>
            <a:off x="3413558" y="1984429"/>
            <a:ext cx="1368152" cy="450660"/>
          </a:xfrm>
          <a:prstGeom prst="chevron">
            <a:avLst/>
          </a:prstGeom>
          <a:solidFill>
            <a:srgbClr val="0072CE"/>
          </a:solidFill>
          <a:ln w="9525" cmpd="sng">
            <a:solidFill>
              <a:srgbClr val="0072CE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de-DE" sz="1400" b="1" dirty="0">
                <a:solidFill>
                  <a:schemeClr val="bg1"/>
                </a:solidFill>
              </a:rPr>
              <a:t>Instand-setzen</a:t>
            </a:r>
          </a:p>
        </p:txBody>
      </p:sp>
      <p:sp>
        <p:nvSpPr>
          <p:cNvPr id="16" name="Pfeil: Chevron 15">
            <a:extLst>
              <a:ext uri="{FF2B5EF4-FFF2-40B4-BE49-F238E27FC236}">
                <a16:creationId xmlns:a16="http://schemas.microsoft.com/office/drawing/2014/main" id="{F1DD1439-F926-4951-8FDE-EA770774D6DB}"/>
              </a:ext>
            </a:extLst>
          </p:cNvPr>
          <p:cNvSpPr/>
          <p:nvPr/>
        </p:nvSpPr>
        <p:spPr>
          <a:xfrm>
            <a:off x="7395388" y="1586668"/>
            <a:ext cx="1398212" cy="428691"/>
          </a:xfrm>
          <a:prstGeom prst="chevron">
            <a:avLst/>
          </a:prstGeom>
          <a:ln w="9525" cmpd="sng">
            <a:solidFill>
              <a:srgbClr val="0046AD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de-DE" sz="1400" b="1" dirty="0">
                <a:solidFill>
                  <a:schemeClr val="bg1"/>
                </a:solidFill>
              </a:rPr>
              <a:t>Abriss/ </a:t>
            </a:r>
          </a:p>
          <a:p>
            <a:pPr algn="ctr"/>
            <a:r>
              <a:rPr lang="de-DE" sz="1400" b="1" dirty="0">
                <a:solidFill>
                  <a:schemeClr val="bg1"/>
                </a:solidFill>
              </a:rPr>
              <a:t>Verkauf</a:t>
            </a: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B9E32C2C-BAFC-49DF-9AC3-E719CC4BD84A}"/>
              </a:ext>
            </a:extLst>
          </p:cNvPr>
          <p:cNvSpPr/>
          <p:nvPr/>
        </p:nvSpPr>
        <p:spPr>
          <a:xfrm>
            <a:off x="237783" y="2547389"/>
            <a:ext cx="2685757" cy="288000"/>
          </a:xfrm>
          <a:prstGeom prst="rect">
            <a:avLst/>
          </a:prstGeom>
          <a:solidFill>
            <a:srgbClr val="FFD100"/>
          </a:solidFill>
          <a:ln w="9525" cmpd="sng">
            <a:solidFill>
              <a:srgbClr val="0046AD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de-DE" sz="1400" dirty="0">
                <a:solidFill>
                  <a:schemeClr val="accent1"/>
                </a:solidFill>
              </a:rPr>
              <a:t>BIM Planung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A25A8B61-82E5-4965-97C3-861565425499}"/>
              </a:ext>
            </a:extLst>
          </p:cNvPr>
          <p:cNvSpPr/>
          <p:nvPr/>
        </p:nvSpPr>
        <p:spPr>
          <a:xfrm>
            <a:off x="6091999" y="2547240"/>
            <a:ext cx="1130374" cy="288000"/>
          </a:xfrm>
          <a:prstGeom prst="rect">
            <a:avLst/>
          </a:prstGeom>
          <a:solidFill>
            <a:srgbClr val="FFD100"/>
          </a:solidFill>
          <a:ln w="9525" cmpd="sng">
            <a:solidFill>
              <a:srgbClr val="0046AD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de-DE" sz="1400" dirty="0">
                <a:solidFill>
                  <a:schemeClr val="accent1"/>
                </a:solidFill>
              </a:rPr>
              <a:t>BIM Planung</a:t>
            </a: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660FEA5F-B991-49BF-BB4A-C591775EC537}"/>
              </a:ext>
            </a:extLst>
          </p:cNvPr>
          <p:cNvSpPr/>
          <p:nvPr/>
        </p:nvSpPr>
        <p:spPr>
          <a:xfrm>
            <a:off x="237783" y="2906674"/>
            <a:ext cx="8568000" cy="288000"/>
          </a:xfrm>
          <a:prstGeom prst="rect">
            <a:avLst/>
          </a:prstGeom>
          <a:solidFill>
            <a:srgbClr val="FFD100"/>
          </a:solidFill>
          <a:ln w="9525" cmpd="sng">
            <a:solidFill>
              <a:srgbClr val="0046AD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de-DE" sz="1400" dirty="0">
                <a:solidFill>
                  <a:schemeClr val="accent1"/>
                </a:solidFill>
              </a:rPr>
              <a:t>BIM CDE (Kollaboration, Datenablage/ -</a:t>
            </a:r>
            <a:r>
              <a:rPr lang="de-DE" sz="1400" dirty="0" err="1">
                <a:solidFill>
                  <a:schemeClr val="accent1"/>
                </a:solidFill>
              </a:rPr>
              <a:t>drehscheibe</a:t>
            </a:r>
            <a:r>
              <a:rPr lang="de-DE" sz="1400" dirty="0">
                <a:solidFill>
                  <a:schemeClr val="accent1"/>
                </a:solidFill>
              </a:rPr>
              <a:t>, Kommunikation)</a:t>
            </a: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5DA6EEA9-7223-458D-BB73-8CF4A4CCA50D}"/>
              </a:ext>
            </a:extLst>
          </p:cNvPr>
          <p:cNvSpPr/>
          <p:nvPr/>
        </p:nvSpPr>
        <p:spPr>
          <a:xfrm>
            <a:off x="240487" y="3264811"/>
            <a:ext cx="2664000" cy="288000"/>
          </a:xfrm>
          <a:prstGeom prst="rect">
            <a:avLst/>
          </a:prstGeom>
          <a:solidFill>
            <a:srgbClr val="FFD100"/>
          </a:solidFill>
          <a:ln w="9525" cmpd="sng">
            <a:solidFill>
              <a:srgbClr val="0046AD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de-DE" sz="1400" dirty="0">
                <a:solidFill>
                  <a:schemeClr val="accent1"/>
                </a:solidFill>
              </a:rPr>
              <a:t>BIM QS (Kollisionen, Model Check)</a:t>
            </a: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E5D81879-F754-4269-8149-EEEFCF756B46}"/>
              </a:ext>
            </a:extLst>
          </p:cNvPr>
          <p:cNvSpPr/>
          <p:nvPr/>
        </p:nvSpPr>
        <p:spPr>
          <a:xfrm>
            <a:off x="6116366" y="3264811"/>
            <a:ext cx="1106007" cy="288000"/>
          </a:xfrm>
          <a:prstGeom prst="rect">
            <a:avLst/>
          </a:prstGeom>
          <a:solidFill>
            <a:srgbClr val="FFD100"/>
          </a:solidFill>
          <a:ln w="9525" cmpd="sng">
            <a:solidFill>
              <a:srgbClr val="0046AD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de-DE" sz="1400" dirty="0">
                <a:solidFill>
                  <a:schemeClr val="accent1"/>
                </a:solidFill>
              </a:rPr>
              <a:t>BIM QS</a:t>
            </a:r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4923270A-13FB-48BE-A4FB-75C6708CDDCB}"/>
              </a:ext>
            </a:extLst>
          </p:cNvPr>
          <p:cNvSpPr/>
          <p:nvPr/>
        </p:nvSpPr>
        <p:spPr>
          <a:xfrm>
            <a:off x="2575448" y="3653949"/>
            <a:ext cx="5760000" cy="432048"/>
          </a:xfrm>
          <a:prstGeom prst="rect">
            <a:avLst/>
          </a:prstGeom>
          <a:solidFill>
            <a:srgbClr val="6CACE4"/>
          </a:solidFill>
          <a:ln w="9525" cmpd="sng">
            <a:solidFill>
              <a:srgbClr val="0046AD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de-DE" sz="1400" b="1" dirty="0" err="1">
                <a:solidFill>
                  <a:schemeClr val="accent1"/>
                </a:solidFill>
              </a:rPr>
              <a:t>ImmobillienMgt</a:t>
            </a:r>
            <a:r>
              <a:rPr lang="de-DE" sz="1400" b="1" dirty="0">
                <a:solidFill>
                  <a:schemeClr val="accent1"/>
                </a:solidFill>
              </a:rPr>
              <a:t>.- / CAFM-Software (Flächenmanagement, </a:t>
            </a:r>
          </a:p>
          <a:p>
            <a:pPr algn="ctr"/>
            <a:r>
              <a:rPr lang="de-DE" sz="1400" b="1" dirty="0">
                <a:solidFill>
                  <a:schemeClr val="accent1"/>
                </a:solidFill>
              </a:rPr>
              <a:t>Instandhaltung, Miet- u. NK-Abrechnung, …) </a:t>
            </a: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7003B839-807D-4779-8F5E-B96CA8F1296E}"/>
              </a:ext>
            </a:extLst>
          </p:cNvPr>
          <p:cNvSpPr/>
          <p:nvPr/>
        </p:nvSpPr>
        <p:spPr>
          <a:xfrm>
            <a:off x="1375137" y="4149223"/>
            <a:ext cx="6958692" cy="291589"/>
          </a:xfrm>
          <a:prstGeom prst="rect">
            <a:avLst/>
          </a:prstGeom>
          <a:solidFill>
            <a:srgbClr val="E2E3E4"/>
          </a:solidFill>
          <a:ln w="9525" cmpd="sng">
            <a:solidFill>
              <a:srgbClr val="0046AD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de-DE" sz="1400" dirty="0" err="1">
                <a:solidFill>
                  <a:schemeClr val="accent1"/>
                </a:solidFill>
              </a:rPr>
              <a:t>Augmented</a:t>
            </a:r>
            <a:r>
              <a:rPr lang="de-DE" sz="1400" dirty="0">
                <a:solidFill>
                  <a:schemeClr val="accent1"/>
                </a:solidFill>
              </a:rPr>
              <a:t> Reality (AR), Virtual Reality (VR), </a:t>
            </a:r>
            <a:r>
              <a:rPr lang="de-DE" sz="1400" dirty="0" err="1">
                <a:solidFill>
                  <a:schemeClr val="accent1"/>
                </a:solidFill>
              </a:rPr>
              <a:t>IoT</a:t>
            </a:r>
            <a:r>
              <a:rPr lang="de-DE" sz="1400" dirty="0">
                <a:solidFill>
                  <a:schemeClr val="accent1"/>
                </a:solidFill>
              </a:rPr>
              <a:t>, Data Analytics/ KI, </a:t>
            </a:r>
            <a:r>
              <a:rPr lang="de-DE" sz="1400" dirty="0" err="1">
                <a:solidFill>
                  <a:schemeClr val="accent1"/>
                </a:solidFill>
              </a:rPr>
              <a:t>dynam</a:t>
            </a:r>
            <a:r>
              <a:rPr lang="de-DE" sz="1400" dirty="0">
                <a:solidFill>
                  <a:schemeClr val="accent1"/>
                </a:solidFill>
              </a:rPr>
              <a:t>. Simulation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7193FE58-3F22-428C-857D-DD1FFD4AC425}"/>
              </a:ext>
            </a:extLst>
          </p:cNvPr>
          <p:cNvSpPr txBox="1"/>
          <p:nvPr/>
        </p:nvSpPr>
        <p:spPr>
          <a:xfrm>
            <a:off x="252413" y="4791606"/>
            <a:ext cx="8793600" cy="33855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de-DE" sz="1100" dirty="0"/>
              <a:t>CDE: Common Data Environment ; </a:t>
            </a:r>
            <a:r>
              <a:rPr lang="de-DE" sz="1100" dirty="0" err="1"/>
              <a:t>IoT</a:t>
            </a:r>
            <a:r>
              <a:rPr lang="de-DE" sz="1100" dirty="0"/>
              <a:t>: Internet </a:t>
            </a:r>
            <a:r>
              <a:rPr lang="de-DE" sz="1100" dirty="0" err="1"/>
              <a:t>of</a:t>
            </a:r>
            <a:r>
              <a:rPr lang="de-DE" sz="1100" dirty="0"/>
              <a:t> Things ; QS: Qualitätssicherung ; BIM: Building Information Modeling</a:t>
            </a:r>
          </a:p>
          <a:p>
            <a:r>
              <a:rPr lang="de-DE" sz="1100" dirty="0"/>
              <a:t>CAFM: Computer </a:t>
            </a:r>
            <a:r>
              <a:rPr lang="de-DE" sz="1100" dirty="0" err="1"/>
              <a:t>Aided</a:t>
            </a:r>
            <a:r>
              <a:rPr lang="de-DE" sz="1100" dirty="0"/>
              <a:t> Facility Management ; KI: </a:t>
            </a:r>
            <a:r>
              <a:rPr lang="de-DE" sz="1100" dirty="0" err="1"/>
              <a:t>Künstl</a:t>
            </a:r>
            <a:r>
              <a:rPr lang="de-DE" sz="1100" dirty="0"/>
              <a:t>. Intelligenz  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D0909D53-6C83-4C76-BD7F-E09A02A2E9F0}"/>
              </a:ext>
            </a:extLst>
          </p:cNvPr>
          <p:cNvSpPr txBox="1"/>
          <p:nvPr/>
        </p:nvSpPr>
        <p:spPr>
          <a:xfrm>
            <a:off x="1806375" y="2046376"/>
            <a:ext cx="1130374" cy="43088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de-DE" sz="1400" dirty="0">
                <a:solidFill>
                  <a:srgbClr val="E4002B"/>
                </a:solidFill>
              </a:rPr>
              <a:t>Initiale </a:t>
            </a:r>
          </a:p>
          <a:p>
            <a:r>
              <a:rPr lang="de-DE" sz="1400" dirty="0">
                <a:solidFill>
                  <a:srgbClr val="E4002B"/>
                </a:solidFill>
              </a:rPr>
              <a:t>Datenübergabe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7191F443-3731-45E4-BF5E-5D88821733C5}"/>
              </a:ext>
            </a:extLst>
          </p:cNvPr>
          <p:cNvSpPr txBox="1"/>
          <p:nvPr/>
        </p:nvSpPr>
        <p:spPr>
          <a:xfrm>
            <a:off x="5069941" y="2038170"/>
            <a:ext cx="1031436" cy="43088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de-DE" sz="1400" dirty="0">
                <a:solidFill>
                  <a:srgbClr val="E4002B"/>
                </a:solidFill>
              </a:rPr>
              <a:t>Daten-</a:t>
            </a:r>
          </a:p>
          <a:p>
            <a:r>
              <a:rPr lang="de-DE" sz="1400" dirty="0" err="1">
                <a:solidFill>
                  <a:srgbClr val="E4002B"/>
                </a:solidFill>
              </a:rPr>
              <a:t>aktualisierung</a:t>
            </a:r>
            <a:endParaRPr lang="de-DE" sz="1400" dirty="0">
              <a:solidFill>
                <a:srgbClr val="E4002B"/>
              </a:solidFill>
            </a:endParaRP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7FBCBA2E-8155-4C40-80B8-EF96A2F2659B}"/>
              </a:ext>
            </a:extLst>
          </p:cNvPr>
          <p:cNvSpPr txBox="1"/>
          <p:nvPr/>
        </p:nvSpPr>
        <p:spPr>
          <a:xfrm>
            <a:off x="7831027" y="2041008"/>
            <a:ext cx="1031436" cy="43088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de-DE" sz="1400" dirty="0">
                <a:solidFill>
                  <a:srgbClr val="E4002B"/>
                </a:solidFill>
              </a:rPr>
              <a:t>Daten-</a:t>
            </a:r>
          </a:p>
          <a:p>
            <a:r>
              <a:rPr lang="de-DE" sz="1400" dirty="0" err="1">
                <a:solidFill>
                  <a:srgbClr val="E4002B"/>
                </a:solidFill>
              </a:rPr>
              <a:t>aktualisierung</a:t>
            </a:r>
            <a:endParaRPr lang="de-DE" sz="1400" dirty="0">
              <a:solidFill>
                <a:srgbClr val="E4002B"/>
              </a:solidFill>
            </a:endParaRPr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F734466A-D663-488D-A02B-C9D790B51287}"/>
              </a:ext>
            </a:extLst>
          </p:cNvPr>
          <p:cNvSpPr/>
          <p:nvPr/>
        </p:nvSpPr>
        <p:spPr>
          <a:xfrm>
            <a:off x="384666" y="3653949"/>
            <a:ext cx="933823" cy="288000"/>
          </a:xfrm>
          <a:prstGeom prst="rect">
            <a:avLst/>
          </a:prstGeom>
          <a:solidFill>
            <a:srgbClr val="FFD100"/>
          </a:solidFill>
          <a:ln w="9525" cmpd="sng">
            <a:solidFill>
              <a:srgbClr val="0046AD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de-DE" sz="1400" dirty="0">
                <a:solidFill>
                  <a:schemeClr val="accent1"/>
                </a:solidFill>
              </a:rPr>
              <a:t>Simulation</a:t>
            </a:r>
          </a:p>
        </p:txBody>
      </p:sp>
      <p:sp>
        <p:nvSpPr>
          <p:cNvPr id="30" name="Pfeil: nach unten 29">
            <a:extLst>
              <a:ext uri="{FF2B5EF4-FFF2-40B4-BE49-F238E27FC236}">
                <a16:creationId xmlns:a16="http://schemas.microsoft.com/office/drawing/2014/main" id="{E87C6CC4-27A9-4389-818C-746C23F5A529}"/>
              </a:ext>
            </a:extLst>
          </p:cNvPr>
          <p:cNvSpPr/>
          <p:nvPr/>
        </p:nvSpPr>
        <p:spPr>
          <a:xfrm>
            <a:off x="3117615" y="3252645"/>
            <a:ext cx="216000" cy="324000"/>
          </a:xfrm>
          <a:prstGeom prst="downArrow">
            <a:avLst/>
          </a:prstGeom>
          <a:solidFill>
            <a:srgbClr val="FFC000"/>
          </a:solidFill>
          <a:ln w="9525" cmpd="sng">
            <a:solidFill>
              <a:srgbClr val="0046AD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e-DE" sz="1400" dirty="0" err="1"/>
          </a:p>
        </p:txBody>
      </p:sp>
      <p:sp>
        <p:nvSpPr>
          <p:cNvPr id="31" name="Pfeil: nach unten 30">
            <a:extLst>
              <a:ext uri="{FF2B5EF4-FFF2-40B4-BE49-F238E27FC236}">
                <a16:creationId xmlns:a16="http://schemas.microsoft.com/office/drawing/2014/main" id="{1A5DD8E3-0AA9-426F-A2EB-EABBECD93A15}"/>
              </a:ext>
            </a:extLst>
          </p:cNvPr>
          <p:cNvSpPr/>
          <p:nvPr/>
        </p:nvSpPr>
        <p:spPr>
          <a:xfrm>
            <a:off x="5043294" y="3252645"/>
            <a:ext cx="216000" cy="324000"/>
          </a:xfrm>
          <a:prstGeom prst="downArrow">
            <a:avLst/>
          </a:prstGeom>
          <a:solidFill>
            <a:srgbClr val="FFC000"/>
          </a:solidFill>
          <a:ln w="9525" cmpd="sng">
            <a:solidFill>
              <a:srgbClr val="0046AD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e-DE" sz="1400" dirty="0" err="1"/>
          </a:p>
        </p:txBody>
      </p:sp>
      <p:sp>
        <p:nvSpPr>
          <p:cNvPr id="32" name="Pfeil: nach unten 31">
            <a:extLst>
              <a:ext uri="{FF2B5EF4-FFF2-40B4-BE49-F238E27FC236}">
                <a16:creationId xmlns:a16="http://schemas.microsoft.com/office/drawing/2014/main" id="{0C1D77B1-FE04-4153-8419-6624ADBB26B5}"/>
              </a:ext>
            </a:extLst>
          </p:cNvPr>
          <p:cNvSpPr/>
          <p:nvPr/>
        </p:nvSpPr>
        <p:spPr>
          <a:xfrm>
            <a:off x="7799672" y="3261184"/>
            <a:ext cx="216000" cy="324000"/>
          </a:xfrm>
          <a:prstGeom prst="downArrow">
            <a:avLst/>
          </a:prstGeom>
          <a:solidFill>
            <a:srgbClr val="FFC000"/>
          </a:solidFill>
          <a:ln w="9525" cmpd="sng">
            <a:solidFill>
              <a:srgbClr val="0046AD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e-DE" sz="1400" dirty="0" err="1"/>
          </a:p>
        </p:txBody>
      </p:sp>
      <p:sp>
        <p:nvSpPr>
          <p:cNvPr id="33" name="Pfeil: nach oben 32">
            <a:extLst>
              <a:ext uri="{FF2B5EF4-FFF2-40B4-BE49-F238E27FC236}">
                <a16:creationId xmlns:a16="http://schemas.microsoft.com/office/drawing/2014/main" id="{FE1265D3-106C-4239-A92D-3F83EF17EBB4}"/>
              </a:ext>
            </a:extLst>
          </p:cNvPr>
          <p:cNvSpPr/>
          <p:nvPr/>
        </p:nvSpPr>
        <p:spPr>
          <a:xfrm>
            <a:off x="8097463" y="3252645"/>
            <a:ext cx="216000" cy="324000"/>
          </a:xfrm>
          <a:prstGeom prst="upArrow">
            <a:avLst/>
          </a:prstGeom>
          <a:solidFill>
            <a:schemeClr val="accent2"/>
          </a:solidFill>
          <a:ln w="9525" cmpd="sng">
            <a:solidFill>
              <a:srgbClr val="0046AD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e-DE" sz="1400" dirty="0" err="1"/>
          </a:p>
        </p:txBody>
      </p:sp>
      <p:sp>
        <p:nvSpPr>
          <p:cNvPr id="34" name="Pfeil: Fünfeck 33">
            <a:extLst>
              <a:ext uri="{FF2B5EF4-FFF2-40B4-BE49-F238E27FC236}">
                <a16:creationId xmlns:a16="http://schemas.microsoft.com/office/drawing/2014/main" id="{89C4AD67-4D53-4E52-8FEF-1BC6FF13CFB5}"/>
              </a:ext>
            </a:extLst>
          </p:cNvPr>
          <p:cNvSpPr/>
          <p:nvPr/>
        </p:nvSpPr>
        <p:spPr>
          <a:xfrm>
            <a:off x="237784" y="2065610"/>
            <a:ext cx="898039" cy="301691"/>
          </a:xfrm>
          <a:prstGeom prst="homePlate">
            <a:avLst/>
          </a:prstGeom>
          <a:ln w="9525" cmpd="sng">
            <a:solidFill>
              <a:srgbClr val="0046AD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de-DE" sz="1400" b="1" dirty="0"/>
              <a:t>Ankauf</a:t>
            </a:r>
          </a:p>
        </p:txBody>
      </p:sp>
      <p:sp>
        <p:nvSpPr>
          <p:cNvPr id="35" name="Rechteck 34">
            <a:extLst>
              <a:ext uri="{FF2B5EF4-FFF2-40B4-BE49-F238E27FC236}">
                <a16:creationId xmlns:a16="http://schemas.microsoft.com/office/drawing/2014/main" id="{CD173AE1-6FAB-446B-BBB8-444CAAE048F8}"/>
              </a:ext>
            </a:extLst>
          </p:cNvPr>
          <p:cNvSpPr/>
          <p:nvPr/>
        </p:nvSpPr>
        <p:spPr>
          <a:xfrm>
            <a:off x="1412962" y="3653949"/>
            <a:ext cx="1104592" cy="439282"/>
          </a:xfrm>
          <a:prstGeom prst="rect">
            <a:avLst/>
          </a:prstGeom>
          <a:solidFill>
            <a:srgbClr val="FFD100"/>
          </a:solidFill>
          <a:ln w="9525" cmpd="sng">
            <a:solidFill>
              <a:srgbClr val="0046AD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de-DE" sz="1400" dirty="0">
                <a:solidFill>
                  <a:schemeClr val="accent1"/>
                </a:solidFill>
              </a:rPr>
              <a:t>Scan2BIM</a:t>
            </a:r>
          </a:p>
        </p:txBody>
      </p:sp>
      <p:sp>
        <p:nvSpPr>
          <p:cNvPr id="36" name="Titel 2">
            <a:extLst>
              <a:ext uri="{FF2B5EF4-FFF2-40B4-BE49-F238E27FC236}">
                <a16:creationId xmlns:a16="http://schemas.microsoft.com/office/drawing/2014/main" id="{2C998979-1B64-421E-BD47-5F3C3FD0F8B3}"/>
              </a:ext>
            </a:extLst>
          </p:cNvPr>
          <p:cNvSpPr txBox="1">
            <a:spLocks/>
          </p:cNvSpPr>
          <p:nvPr/>
        </p:nvSpPr>
        <p:spPr>
          <a:xfrm>
            <a:off x="1717720" y="963358"/>
            <a:ext cx="4750192" cy="538609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2000" dirty="0"/>
              <a:t>Einsatz von BIM im Lebenszyklus</a:t>
            </a:r>
          </a:p>
        </p:txBody>
      </p:sp>
    </p:spTree>
    <p:extLst>
      <p:ext uri="{BB962C8B-B14F-4D97-AF65-F5344CB8AC3E}">
        <p14:creationId xmlns:p14="http://schemas.microsoft.com/office/powerpoint/2010/main" val="292834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 animBg="1"/>
      <p:bldP spid="10" grpId="0" animBg="1"/>
      <p:bldP spid="14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6" grpId="0"/>
      <p:bldP spid="27" grpId="0"/>
      <p:bldP spid="28" grpId="0"/>
      <p:bldP spid="29" grpId="0" animBg="1"/>
      <p:bldP spid="30" grpId="0" animBg="1"/>
      <p:bldP spid="31" grpId="0" animBg="1"/>
      <p:bldP spid="32" grpId="0" animBg="1"/>
      <p:bldP spid="33" grpId="0" animBg="1"/>
      <p:bldP spid="3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6660000" y="4770000"/>
            <a:ext cx="1746354" cy="166817"/>
          </a:xfrm>
        </p:spPr>
        <p:txBody>
          <a:bodyPr/>
          <a:lstStyle/>
          <a:p>
            <a:fld id="{9402FAE1-3884-6545-8B69-88E346F59333}" type="slidenum">
              <a:rPr lang="de-DE" smtClean="0"/>
              <a:pPr/>
              <a:t>5</a:t>
            </a:fld>
            <a:endParaRPr lang="de-DE" dirty="0"/>
          </a:p>
        </p:txBody>
      </p:sp>
      <p:pic>
        <p:nvPicPr>
          <p:cNvPr id="5" name="Bildplatzhalter 4">
            <a:extLst>
              <a:ext uri="{FF2B5EF4-FFF2-40B4-BE49-F238E27FC236}">
                <a16:creationId xmlns:a16="http://schemas.microsoft.com/office/drawing/2014/main" id="{331069DA-E55A-4F17-AE61-EE2322DD45F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4342" r="4342"/>
          <a:stretch>
            <a:fillRect/>
          </a:stretch>
        </p:blipFill>
        <p:spPr>
          <a:xfrm>
            <a:off x="252413" y="412749"/>
            <a:ext cx="1440000" cy="840000"/>
          </a:xfrm>
          <a:prstGeom prst="rect">
            <a:avLst/>
          </a:prstGeom>
        </p:spPr>
      </p:pic>
      <p:sp>
        <p:nvSpPr>
          <p:cNvPr id="6" name="Titel 2">
            <a:extLst>
              <a:ext uri="{FF2B5EF4-FFF2-40B4-BE49-F238E27FC236}">
                <a16:creationId xmlns:a16="http://schemas.microsoft.com/office/drawing/2014/main" id="{FB1AE12A-ECAD-472A-91C9-C82E5D1EFD9C}"/>
              </a:ext>
            </a:extLst>
          </p:cNvPr>
          <p:cNvSpPr txBox="1">
            <a:spLocks/>
          </p:cNvSpPr>
          <p:nvPr/>
        </p:nvSpPr>
        <p:spPr>
          <a:xfrm>
            <a:off x="1717720" y="963358"/>
            <a:ext cx="3374398" cy="538609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2000" dirty="0"/>
              <a:t>Anwendungsfälle BIM im FM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37C12F2A-3321-41A2-AD64-62068418BBB4}"/>
              </a:ext>
            </a:extLst>
          </p:cNvPr>
          <p:cNvSpPr/>
          <p:nvPr/>
        </p:nvSpPr>
        <p:spPr>
          <a:xfrm>
            <a:off x="2794579" y="3100178"/>
            <a:ext cx="1827097" cy="748396"/>
          </a:xfrm>
          <a:prstGeom prst="ellipse">
            <a:avLst/>
          </a:prstGeom>
          <a:ln w="9525" cmpd="sng">
            <a:solidFill>
              <a:srgbClr val="0046AD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de-DE" sz="1400" dirty="0"/>
              <a:t>Simulation im laufenden Betrieb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678AC193-A64A-4570-92DD-EB7FB0D682E9}"/>
              </a:ext>
            </a:extLst>
          </p:cNvPr>
          <p:cNvSpPr/>
          <p:nvPr/>
        </p:nvSpPr>
        <p:spPr>
          <a:xfrm>
            <a:off x="5778912" y="2342810"/>
            <a:ext cx="1827097" cy="748396"/>
          </a:xfrm>
          <a:prstGeom prst="ellipse">
            <a:avLst/>
          </a:prstGeom>
          <a:ln w="9525" cmpd="sng">
            <a:solidFill>
              <a:srgbClr val="0046AD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de-DE" sz="1400" dirty="0"/>
              <a:t>Möblierungs-/ Ausstattungs-planung (3D)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9A2ECA97-6825-44A9-A6A9-69F57D291872}"/>
              </a:ext>
            </a:extLst>
          </p:cNvPr>
          <p:cNvSpPr/>
          <p:nvPr/>
        </p:nvSpPr>
        <p:spPr>
          <a:xfrm>
            <a:off x="635201" y="1547171"/>
            <a:ext cx="1827097" cy="748396"/>
          </a:xfrm>
          <a:prstGeom prst="ellipse">
            <a:avLst/>
          </a:prstGeom>
          <a:ln w="28575" cmpd="sng">
            <a:solidFill>
              <a:srgbClr val="FFC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de-DE" sz="1400" b="1" dirty="0"/>
              <a:t>Vollständige Stammdaten-übernahme</a:t>
            </a: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B458C935-A2C1-4026-937F-9BDC58028B78}"/>
              </a:ext>
            </a:extLst>
          </p:cNvPr>
          <p:cNvSpPr/>
          <p:nvPr/>
        </p:nvSpPr>
        <p:spPr>
          <a:xfrm>
            <a:off x="872719" y="3929674"/>
            <a:ext cx="1827097" cy="748396"/>
          </a:xfrm>
          <a:prstGeom prst="ellipse">
            <a:avLst/>
          </a:prstGeom>
          <a:ln w="9525" cmpd="sng">
            <a:solidFill>
              <a:srgbClr val="0046AD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de-DE" sz="1400" dirty="0">
                <a:solidFill>
                  <a:schemeClr val="bg1"/>
                </a:solidFill>
              </a:rPr>
              <a:t>Kosten-schätzung für Maßnahmen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9F969CD2-EA47-4FFA-AE0A-1B6507EF480B}"/>
              </a:ext>
            </a:extLst>
          </p:cNvPr>
          <p:cNvSpPr/>
          <p:nvPr/>
        </p:nvSpPr>
        <p:spPr>
          <a:xfrm>
            <a:off x="6720230" y="3929674"/>
            <a:ext cx="1827097" cy="748396"/>
          </a:xfrm>
          <a:prstGeom prst="ellipse">
            <a:avLst/>
          </a:prstGeom>
          <a:ln w="9525" cmpd="sng">
            <a:solidFill>
              <a:srgbClr val="0046AD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de-DE" sz="1400" dirty="0" err="1"/>
              <a:t>Augmented</a:t>
            </a:r>
            <a:r>
              <a:rPr lang="de-DE" sz="1400" dirty="0"/>
              <a:t> Reality für Instandhaltung</a:t>
            </a: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51A0DFDD-FED5-49C1-BA52-092308E1E89F}"/>
              </a:ext>
            </a:extLst>
          </p:cNvPr>
          <p:cNvSpPr/>
          <p:nvPr/>
        </p:nvSpPr>
        <p:spPr>
          <a:xfrm>
            <a:off x="4787816" y="4053503"/>
            <a:ext cx="1827097" cy="748396"/>
          </a:xfrm>
          <a:prstGeom prst="ellipse">
            <a:avLst/>
          </a:prstGeom>
          <a:ln w="9525" cmpd="sng">
            <a:solidFill>
              <a:srgbClr val="0046AD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de-DE" sz="1400" dirty="0"/>
              <a:t>QS im Daten-management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510C184F-83B4-4BB5-8758-BDF697DA23E0}"/>
              </a:ext>
            </a:extLst>
          </p:cNvPr>
          <p:cNvSpPr/>
          <p:nvPr/>
        </p:nvSpPr>
        <p:spPr>
          <a:xfrm>
            <a:off x="2628439" y="1547392"/>
            <a:ext cx="1827097" cy="748396"/>
          </a:xfrm>
          <a:prstGeom prst="ellipse">
            <a:avLst/>
          </a:prstGeom>
          <a:ln w="28575" cmpd="sng">
            <a:solidFill>
              <a:srgbClr val="FFC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de-DE" sz="1400" b="1" dirty="0" err="1"/>
              <a:t>Mengener-mittlung</a:t>
            </a:r>
            <a:r>
              <a:rPr lang="de-DE" sz="1400" b="1" dirty="0"/>
              <a:t> (Bau u. FM-Services)</a:t>
            </a: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5B19A16A-3F4A-46B6-9DE6-CEC5CDD3D52C}"/>
              </a:ext>
            </a:extLst>
          </p:cNvPr>
          <p:cNvSpPr/>
          <p:nvPr/>
        </p:nvSpPr>
        <p:spPr>
          <a:xfrm>
            <a:off x="4621677" y="1536496"/>
            <a:ext cx="1827097" cy="748396"/>
          </a:xfrm>
          <a:prstGeom prst="ellipse">
            <a:avLst/>
          </a:prstGeom>
          <a:ln w="28575" cmpd="sng">
            <a:solidFill>
              <a:srgbClr val="FFC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de-DE" sz="1400" b="1" dirty="0"/>
              <a:t>Arbeits-vorbereitung BIM-basiert</a:t>
            </a: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77CE725B-03F1-4420-A16F-372D14D1F0CF}"/>
              </a:ext>
            </a:extLst>
          </p:cNvPr>
          <p:cNvSpPr/>
          <p:nvPr/>
        </p:nvSpPr>
        <p:spPr>
          <a:xfrm>
            <a:off x="3708128" y="2318337"/>
            <a:ext cx="1904643" cy="748396"/>
          </a:xfrm>
          <a:prstGeom prst="ellipse">
            <a:avLst/>
          </a:prstGeom>
          <a:ln w="28575" cmpd="sng">
            <a:solidFill>
              <a:srgbClr val="FFC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de-DE" sz="1400" b="1" dirty="0"/>
              <a:t>Kommunikation  Änderungen/ Mängeln</a:t>
            </a: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594441DB-D88C-499D-B2D3-28DBDDAA9417}"/>
              </a:ext>
            </a:extLst>
          </p:cNvPr>
          <p:cNvSpPr/>
          <p:nvPr/>
        </p:nvSpPr>
        <p:spPr>
          <a:xfrm>
            <a:off x="6804384" y="3075542"/>
            <a:ext cx="1827097" cy="748396"/>
          </a:xfrm>
          <a:prstGeom prst="ellipse">
            <a:avLst/>
          </a:prstGeom>
          <a:ln w="9525" cmpd="sng">
            <a:solidFill>
              <a:srgbClr val="0046AD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de-DE" sz="1400" dirty="0"/>
              <a:t>Räumliche Darstellung von Messwerten 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5785D3FD-AF27-440E-983E-0C7A8FCC68A6}"/>
              </a:ext>
            </a:extLst>
          </p:cNvPr>
          <p:cNvSpPr/>
          <p:nvPr/>
        </p:nvSpPr>
        <p:spPr>
          <a:xfrm>
            <a:off x="4787817" y="3115679"/>
            <a:ext cx="1827097" cy="748396"/>
          </a:xfrm>
          <a:prstGeom prst="ellipse">
            <a:avLst/>
          </a:prstGeom>
          <a:ln w="9525" cmpd="sng">
            <a:solidFill>
              <a:srgbClr val="0046AD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de-DE" sz="1400" dirty="0"/>
              <a:t>Virtual Reality Wartungsraum-Check </a:t>
            </a:r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AAAA1D35-642D-4CEB-9469-C9A4E1662930}"/>
              </a:ext>
            </a:extLst>
          </p:cNvPr>
          <p:cNvSpPr/>
          <p:nvPr/>
        </p:nvSpPr>
        <p:spPr>
          <a:xfrm>
            <a:off x="6614915" y="1547392"/>
            <a:ext cx="1827097" cy="748396"/>
          </a:xfrm>
          <a:prstGeom prst="ellipse">
            <a:avLst/>
          </a:prstGeom>
          <a:ln w="28575" cmpd="sng">
            <a:solidFill>
              <a:srgbClr val="FFC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de-DE" sz="1400" b="1" dirty="0"/>
              <a:t>Basismodell für Indoor-Navigation</a:t>
            </a: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8FB14E36-0CC8-48E2-A553-58E8D232E2F3}"/>
              </a:ext>
            </a:extLst>
          </p:cNvPr>
          <p:cNvSpPr/>
          <p:nvPr/>
        </p:nvSpPr>
        <p:spPr>
          <a:xfrm>
            <a:off x="2830267" y="3974701"/>
            <a:ext cx="1827097" cy="748396"/>
          </a:xfrm>
          <a:prstGeom prst="ellipse">
            <a:avLst/>
          </a:prstGeom>
          <a:ln w="9525" cmpd="sng">
            <a:solidFill>
              <a:srgbClr val="0046AD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de-DE" sz="1400" dirty="0"/>
              <a:t>Effiziente Schadstellen-identifikation</a:t>
            </a:r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923C1ECE-19BC-4C2E-A836-D0BB442976A4}"/>
              </a:ext>
            </a:extLst>
          </p:cNvPr>
          <p:cNvSpPr/>
          <p:nvPr/>
        </p:nvSpPr>
        <p:spPr>
          <a:xfrm>
            <a:off x="635201" y="3057297"/>
            <a:ext cx="1827097" cy="748396"/>
          </a:xfrm>
          <a:prstGeom prst="ellipse">
            <a:avLst/>
          </a:prstGeom>
          <a:ln w="9525" cmpd="sng">
            <a:solidFill>
              <a:srgbClr val="0046AD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de-DE" sz="1400" dirty="0"/>
              <a:t>BIM-Model-Checker (FM-Kriterien)</a:t>
            </a: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663E8BC7-9875-4F7A-BF7B-2C1BC93378E9}"/>
              </a:ext>
            </a:extLst>
          </p:cNvPr>
          <p:cNvSpPr/>
          <p:nvPr/>
        </p:nvSpPr>
        <p:spPr>
          <a:xfrm>
            <a:off x="1637344" y="2318337"/>
            <a:ext cx="1904643" cy="748396"/>
          </a:xfrm>
          <a:prstGeom prst="ellipse">
            <a:avLst/>
          </a:prstGeom>
          <a:ln w="28575" cmpd="sng">
            <a:solidFill>
              <a:srgbClr val="FFC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de-DE" sz="1400" b="1" dirty="0"/>
              <a:t>Laufende zentrale Daten-aktualisierung</a:t>
            </a:r>
          </a:p>
        </p:txBody>
      </p:sp>
    </p:spTree>
    <p:extLst>
      <p:ext uri="{BB962C8B-B14F-4D97-AF65-F5344CB8AC3E}">
        <p14:creationId xmlns:p14="http://schemas.microsoft.com/office/powerpoint/2010/main" val="2278064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2FAE1-3884-6545-8B69-88E346F59333}" type="slidenum">
              <a:rPr lang="de-DE" smtClean="0"/>
              <a:pPr/>
              <a:t>6</a:t>
            </a:fld>
            <a:endParaRPr lang="de-DE" dirty="0"/>
          </a:p>
        </p:txBody>
      </p:sp>
      <p:pic>
        <p:nvPicPr>
          <p:cNvPr id="5" name="Bildplatzhalter 4">
            <a:extLst>
              <a:ext uri="{FF2B5EF4-FFF2-40B4-BE49-F238E27FC236}">
                <a16:creationId xmlns:a16="http://schemas.microsoft.com/office/drawing/2014/main" id="{331069DA-E55A-4F17-AE61-EE2322DD45F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4342" r="4342"/>
          <a:stretch>
            <a:fillRect/>
          </a:stretch>
        </p:blipFill>
        <p:spPr>
          <a:xfrm>
            <a:off x="252413" y="412749"/>
            <a:ext cx="1440000" cy="840000"/>
          </a:xfrm>
          <a:prstGeom prst="rect">
            <a:avLst/>
          </a:prstGeom>
        </p:spPr>
      </p:pic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0EAEF488-3ABC-40B6-A911-4B6DF0E6CE57}"/>
              </a:ext>
            </a:extLst>
          </p:cNvPr>
          <p:cNvGrpSpPr>
            <a:grpSpLocks/>
          </p:cNvGrpSpPr>
          <p:nvPr/>
        </p:nvGrpSpPr>
        <p:grpSpPr bwMode="auto">
          <a:xfrm>
            <a:off x="3864621" y="3070044"/>
            <a:ext cx="1725749" cy="933034"/>
            <a:chOff x="1612976" y="2858762"/>
            <a:chExt cx="2018586" cy="932554"/>
          </a:xfrm>
        </p:grpSpPr>
        <p:sp>
          <p:nvSpPr>
            <p:cNvPr id="7" name="Flussdiagramm: Daten 6">
              <a:extLst>
                <a:ext uri="{FF2B5EF4-FFF2-40B4-BE49-F238E27FC236}">
                  <a16:creationId xmlns:a16="http://schemas.microsoft.com/office/drawing/2014/main" id="{F95A85BB-DEFF-4777-8FB0-8EAD71BEBB7B}"/>
                </a:ext>
              </a:extLst>
            </p:cNvPr>
            <p:cNvSpPr/>
            <p:nvPr/>
          </p:nvSpPr>
          <p:spPr>
            <a:xfrm>
              <a:off x="2047907" y="3143949"/>
              <a:ext cx="1512884" cy="647367"/>
            </a:xfrm>
            <a:prstGeom prst="flowChartInputOutput">
              <a:avLst/>
            </a:prstGeom>
            <a:solidFill>
              <a:schemeClr val="accent1">
                <a:lumMod val="75000"/>
              </a:schemeClr>
            </a:solidFill>
            <a:ln w="9525" cmpd="sng">
              <a:solidFill>
                <a:srgbClr val="0046AD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anchor="ctr"/>
            <a:lstStyle/>
            <a:p>
              <a:pPr algn="ctr">
                <a:defRPr/>
              </a:pPr>
              <a:r>
                <a:rPr lang="de-DE" sz="1600" dirty="0"/>
                <a:t>Grund-riss</a:t>
              </a:r>
            </a:p>
          </p:txBody>
        </p:sp>
        <p:sp>
          <p:nvSpPr>
            <p:cNvPr id="8" name="Pfeil: nach rechts 7">
              <a:extLst>
                <a:ext uri="{FF2B5EF4-FFF2-40B4-BE49-F238E27FC236}">
                  <a16:creationId xmlns:a16="http://schemas.microsoft.com/office/drawing/2014/main" id="{A71C2AA8-E6C1-49A4-98FA-E852D3DF9DC1}"/>
                </a:ext>
              </a:extLst>
            </p:cNvPr>
            <p:cNvSpPr/>
            <p:nvPr/>
          </p:nvSpPr>
          <p:spPr>
            <a:xfrm>
              <a:off x="1612976" y="3242036"/>
              <a:ext cx="428235" cy="467478"/>
            </a:xfrm>
            <a:prstGeom prst="rightArrow">
              <a:avLst/>
            </a:prstGeom>
            <a:ln w="9525" cmpd="sng">
              <a:solidFill>
                <a:srgbClr val="0046AD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anchor="ctr"/>
            <a:lstStyle/>
            <a:p>
              <a:pPr algn="ctr">
                <a:defRPr/>
              </a:pPr>
              <a:endParaRPr lang="de-DE" sz="1600" dirty="0" err="1"/>
            </a:p>
          </p:txBody>
        </p:sp>
        <p:sp>
          <p:nvSpPr>
            <p:cNvPr id="9" name="Textfeld 5">
              <a:extLst>
                <a:ext uri="{FF2B5EF4-FFF2-40B4-BE49-F238E27FC236}">
                  <a16:creationId xmlns:a16="http://schemas.microsoft.com/office/drawing/2014/main" id="{F20E841A-672B-4A96-8EF5-0537A4F3B3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43364" y="2858762"/>
              <a:ext cx="1388198" cy="2460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1600" dirty="0"/>
                <a:t>Ausgabe Kopie</a:t>
              </a:r>
            </a:p>
          </p:txBody>
        </p:sp>
      </p:grp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31A4D8CA-807F-45DE-BA21-550938752F8C}"/>
              </a:ext>
            </a:extLst>
          </p:cNvPr>
          <p:cNvGrpSpPr>
            <a:grpSpLocks/>
          </p:cNvGrpSpPr>
          <p:nvPr/>
        </p:nvGrpSpPr>
        <p:grpSpPr bwMode="auto">
          <a:xfrm>
            <a:off x="2378858" y="2789603"/>
            <a:ext cx="1317794" cy="1573279"/>
            <a:chOff x="292495" y="2369088"/>
            <a:chExt cx="977354" cy="1691414"/>
          </a:xfrm>
        </p:grpSpPr>
        <p:pic>
          <p:nvPicPr>
            <p:cNvPr id="11" name="Grafik 3">
              <a:extLst>
                <a:ext uri="{FF2B5EF4-FFF2-40B4-BE49-F238E27FC236}">
                  <a16:creationId xmlns:a16="http://schemas.microsoft.com/office/drawing/2014/main" id="{5C951206-542E-4D8C-8CE4-C428C380361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495" y="2708920"/>
              <a:ext cx="977354" cy="1351582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feld 6">
              <a:extLst>
                <a:ext uri="{FF2B5EF4-FFF2-40B4-BE49-F238E27FC236}">
                  <a16:creationId xmlns:a16="http://schemas.microsoft.com/office/drawing/2014/main" id="{FFBC3FF4-A14B-4E1E-B5E3-2946619065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2495" y="2369088"/>
              <a:ext cx="706046" cy="246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1600" dirty="0"/>
                <a:t>Ablage FM</a:t>
              </a:r>
            </a:p>
          </p:txBody>
        </p:sp>
      </p:grp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2A2667A8-3AEF-40EE-91CE-60B8A1E4E07A}"/>
              </a:ext>
            </a:extLst>
          </p:cNvPr>
          <p:cNvGrpSpPr>
            <a:grpSpLocks/>
          </p:cNvGrpSpPr>
          <p:nvPr/>
        </p:nvGrpSpPr>
        <p:grpSpPr bwMode="auto">
          <a:xfrm>
            <a:off x="5553635" y="3087009"/>
            <a:ext cx="2207929" cy="903226"/>
            <a:chOff x="4499811" y="2894662"/>
            <a:chExt cx="2208548" cy="903873"/>
          </a:xfrm>
        </p:grpSpPr>
        <p:sp>
          <p:nvSpPr>
            <p:cNvPr id="14" name="Pfeil: nach rechts 13">
              <a:extLst>
                <a:ext uri="{FF2B5EF4-FFF2-40B4-BE49-F238E27FC236}">
                  <a16:creationId xmlns:a16="http://schemas.microsoft.com/office/drawing/2014/main" id="{337FDDC4-7622-4B55-9EA3-245E50A034FE}"/>
                </a:ext>
              </a:extLst>
            </p:cNvPr>
            <p:cNvSpPr/>
            <p:nvPr/>
          </p:nvSpPr>
          <p:spPr>
            <a:xfrm>
              <a:off x="4499811" y="3270225"/>
              <a:ext cx="359498" cy="401990"/>
            </a:xfrm>
            <a:prstGeom prst="rightArrow">
              <a:avLst/>
            </a:prstGeom>
            <a:ln w="9525" cmpd="sng">
              <a:solidFill>
                <a:srgbClr val="0046AD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anchor="ctr"/>
            <a:lstStyle/>
            <a:p>
              <a:pPr algn="ctr">
                <a:defRPr/>
              </a:pPr>
              <a:endParaRPr lang="de-DE" sz="2000" dirty="0" err="1"/>
            </a:p>
          </p:txBody>
        </p:sp>
        <p:sp>
          <p:nvSpPr>
            <p:cNvPr id="15" name="Flussdiagramm: Daten 14">
              <a:extLst>
                <a:ext uri="{FF2B5EF4-FFF2-40B4-BE49-F238E27FC236}">
                  <a16:creationId xmlns:a16="http://schemas.microsoft.com/office/drawing/2014/main" id="{135BC31C-B7F4-48EC-8E3A-D44742BCAC95}"/>
                </a:ext>
              </a:extLst>
            </p:cNvPr>
            <p:cNvSpPr/>
            <p:nvPr/>
          </p:nvSpPr>
          <p:spPr>
            <a:xfrm>
              <a:off x="4870762" y="3150371"/>
              <a:ext cx="1293771" cy="648164"/>
            </a:xfrm>
            <a:prstGeom prst="flowChartInputOutput">
              <a:avLst/>
            </a:prstGeom>
            <a:solidFill>
              <a:schemeClr val="accent1">
                <a:lumMod val="75000"/>
              </a:schemeClr>
            </a:solidFill>
            <a:ln w="9525" cmpd="sng">
              <a:solidFill>
                <a:srgbClr val="0046AD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anchor="ctr"/>
            <a:lstStyle/>
            <a:p>
              <a:pPr algn="ctr">
                <a:defRPr/>
              </a:pPr>
              <a:r>
                <a:rPr lang="de-DE" sz="1600" dirty="0"/>
                <a:t>Aus-schnitt</a:t>
              </a:r>
            </a:p>
          </p:txBody>
        </p:sp>
        <p:sp>
          <p:nvSpPr>
            <p:cNvPr id="16" name="Textfeld 17">
              <a:extLst>
                <a:ext uri="{FF2B5EF4-FFF2-40B4-BE49-F238E27FC236}">
                  <a16:creationId xmlns:a16="http://schemas.microsoft.com/office/drawing/2014/main" id="{EEA4DA11-E354-497A-A232-E2E15C0594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87854" y="2894662"/>
              <a:ext cx="1720505" cy="2463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1600" dirty="0"/>
                <a:t>Bestandsänderung</a:t>
              </a:r>
            </a:p>
          </p:txBody>
        </p:sp>
      </p:grp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DA928F90-7F14-4AF5-AEB1-4C5B69F968DF}"/>
              </a:ext>
            </a:extLst>
          </p:cNvPr>
          <p:cNvGrpSpPr>
            <a:grpSpLocks/>
          </p:cNvGrpSpPr>
          <p:nvPr/>
        </p:nvGrpSpPr>
        <p:grpSpPr bwMode="auto">
          <a:xfrm>
            <a:off x="7140806" y="3506637"/>
            <a:ext cx="1874441" cy="1515769"/>
            <a:chOff x="5887579" y="4041018"/>
            <a:chExt cx="1874128" cy="1805786"/>
          </a:xfrm>
        </p:grpSpPr>
        <p:pic>
          <p:nvPicPr>
            <p:cNvPr id="18" name="Grafik 14">
              <a:extLst>
                <a:ext uri="{FF2B5EF4-FFF2-40B4-BE49-F238E27FC236}">
                  <a16:creationId xmlns:a16="http://schemas.microsoft.com/office/drawing/2014/main" id="{EAE38050-1A7E-4A58-94C5-837F8A8DB52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7579" y="4677657"/>
              <a:ext cx="731716" cy="1169147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feld 16">
              <a:extLst>
                <a:ext uri="{FF2B5EF4-FFF2-40B4-BE49-F238E27FC236}">
                  <a16:creationId xmlns:a16="http://schemas.microsoft.com/office/drawing/2014/main" id="{AE34F944-CD96-4A4E-81BB-31E190CBB3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64712" y="4638453"/>
              <a:ext cx="1096995" cy="1173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1600" dirty="0"/>
                <a:t>Dezentrale </a:t>
              </a:r>
            </a:p>
            <a:p>
              <a:r>
                <a:rPr lang="de-DE" altLang="de-DE" sz="1600" dirty="0"/>
                <a:t>Projekt-Ablage</a:t>
              </a:r>
            </a:p>
            <a:p>
              <a:endParaRPr lang="de-DE" altLang="de-DE" sz="1600" dirty="0"/>
            </a:p>
          </p:txBody>
        </p:sp>
        <p:sp>
          <p:nvSpPr>
            <p:cNvPr id="20" name="Pfeil: nach unten 19">
              <a:extLst>
                <a:ext uri="{FF2B5EF4-FFF2-40B4-BE49-F238E27FC236}">
                  <a16:creationId xmlns:a16="http://schemas.microsoft.com/office/drawing/2014/main" id="{E7DAFC34-56C5-452C-A42A-9F7371C8A733}"/>
                </a:ext>
              </a:extLst>
            </p:cNvPr>
            <p:cNvSpPr/>
            <p:nvPr/>
          </p:nvSpPr>
          <p:spPr>
            <a:xfrm>
              <a:off x="6062320" y="4041018"/>
              <a:ext cx="382234" cy="440206"/>
            </a:xfrm>
            <a:prstGeom prst="downArrow">
              <a:avLst/>
            </a:prstGeom>
            <a:ln w="9525" cmpd="sng">
              <a:solidFill>
                <a:srgbClr val="0046AD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anchor="ctr"/>
            <a:lstStyle/>
            <a:p>
              <a:pPr algn="ctr">
                <a:defRPr/>
              </a:pPr>
              <a:endParaRPr lang="de-DE" sz="2000" dirty="0" err="1"/>
            </a:p>
          </p:txBody>
        </p:sp>
      </p:grpSp>
      <p:graphicFrame>
        <p:nvGraphicFramePr>
          <p:cNvPr id="21" name="Diagramm 20">
            <a:extLst>
              <a:ext uri="{FF2B5EF4-FFF2-40B4-BE49-F238E27FC236}">
                <a16:creationId xmlns:a16="http://schemas.microsoft.com/office/drawing/2014/main" id="{91F19977-DCDB-4DEF-9D52-BB7935DC2D7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69891346"/>
              </p:ext>
            </p:extLst>
          </p:nvPr>
        </p:nvGraphicFramePr>
        <p:xfrm>
          <a:off x="4806664" y="631179"/>
          <a:ext cx="3754704" cy="23467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2" name="Pfeil: nach oben gebogen 21">
            <a:extLst>
              <a:ext uri="{FF2B5EF4-FFF2-40B4-BE49-F238E27FC236}">
                <a16:creationId xmlns:a16="http://schemas.microsoft.com/office/drawing/2014/main" id="{A61062CA-7724-42BE-8850-9127FC815B87}"/>
              </a:ext>
            </a:extLst>
          </p:cNvPr>
          <p:cNvSpPr/>
          <p:nvPr/>
        </p:nvSpPr>
        <p:spPr>
          <a:xfrm flipH="1">
            <a:off x="2717712" y="4372186"/>
            <a:ext cx="4360987" cy="632333"/>
          </a:xfrm>
          <a:prstGeom prst="bentUpArrow">
            <a:avLst>
              <a:gd name="adj1" fmla="val 30119"/>
              <a:gd name="adj2" fmla="val 27850"/>
              <a:gd name="adj3" fmla="val 50000"/>
            </a:avLst>
          </a:prstGeom>
          <a:solidFill>
            <a:schemeClr val="bg1"/>
          </a:solidFill>
          <a:ln w="9525" cmpd="sng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anchor="ctr"/>
          <a:lstStyle/>
          <a:p>
            <a:pPr algn="ctr">
              <a:defRPr/>
            </a:pPr>
            <a:r>
              <a:rPr lang="de-DE" sz="1600" dirty="0">
                <a:solidFill>
                  <a:srgbClr val="E4002B"/>
                </a:solidFill>
              </a:rPr>
              <a:t>Datenaktualisierung der zentralen Ablage</a:t>
            </a:r>
          </a:p>
        </p:txBody>
      </p:sp>
      <p:sp>
        <p:nvSpPr>
          <p:cNvPr id="23" name="Legende: mit Pfeil nach rechts 22">
            <a:extLst>
              <a:ext uri="{FF2B5EF4-FFF2-40B4-BE49-F238E27FC236}">
                <a16:creationId xmlns:a16="http://schemas.microsoft.com/office/drawing/2014/main" id="{29AE50A9-6EE8-4106-93C1-24E0BE4A0CF4}"/>
              </a:ext>
            </a:extLst>
          </p:cNvPr>
          <p:cNvSpPr/>
          <p:nvPr/>
        </p:nvSpPr>
        <p:spPr>
          <a:xfrm>
            <a:off x="249534" y="2780089"/>
            <a:ext cx="2017739" cy="911301"/>
          </a:xfrm>
          <a:prstGeom prst="rightArrowCallout">
            <a:avLst/>
          </a:prstGeom>
          <a:ln w="9525" cmpd="sng">
            <a:solidFill>
              <a:srgbClr val="0046AD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de-DE" sz="1600" dirty="0"/>
              <a:t>Initiale Daten-übergabe aus Neubau </a:t>
            </a:r>
          </a:p>
        </p:txBody>
      </p:sp>
      <p:sp>
        <p:nvSpPr>
          <p:cNvPr id="24" name="Pfeil: nach links und rechts 23">
            <a:extLst>
              <a:ext uri="{FF2B5EF4-FFF2-40B4-BE49-F238E27FC236}">
                <a16:creationId xmlns:a16="http://schemas.microsoft.com/office/drawing/2014/main" id="{DA85D844-23A2-4455-BA65-0F74B468FF0F}"/>
              </a:ext>
            </a:extLst>
          </p:cNvPr>
          <p:cNvSpPr/>
          <p:nvPr/>
        </p:nvSpPr>
        <p:spPr>
          <a:xfrm>
            <a:off x="1538011" y="4003081"/>
            <a:ext cx="729262" cy="430561"/>
          </a:xfrm>
          <a:prstGeom prst="leftRightArrow">
            <a:avLst/>
          </a:prstGeom>
          <a:ln w="9525" cmpd="sng">
            <a:solidFill>
              <a:srgbClr val="0046AD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e-DE" sz="1600" dirty="0" err="1"/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16BC9419-B5C9-4271-BAFF-9ADE4364733B}"/>
              </a:ext>
            </a:extLst>
          </p:cNvPr>
          <p:cNvSpPr/>
          <p:nvPr/>
        </p:nvSpPr>
        <p:spPr>
          <a:xfrm>
            <a:off x="249534" y="3932217"/>
            <a:ext cx="1288477" cy="574577"/>
          </a:xfrm>
          <a:prstGeom prst="rect">
            <a:avLst/>
          </a:prstGeom>
          <a:ln w="9525" cmpd="sng">
            <a:solidFill>
              <a:srgbClr val="0046AD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de-DE" sz="1600" dirty="0"/>
              <a:t>CAFM-System</a:t>
            </a:r>
          </a:p>
        </p:txBody>
      </p:sp>
      <p:cxnSp>
        <p:nvCxnSpPr>
          <p:cNvPr id="26" name="Gerader Verbinder 25">
            <a:extLst>
              <a:ext uri="{FF2B5EF4-FFF2-40B4-BE49-F238E27FC236}">
                <a16:creationId xmlns:a16="http://schemas.microsoft.com/office/drawing/2014/main" id="{3AFBADFE-186E-4D1B-8ADA-C38AE9AE3224}"/>
              </a:ext>
            </a:extLst>
          </p:cNvPr>
          <p:cNvCxnSpPr/>
          <p:nvPr/>
        </p:nvCxnSpPr>
        <p:spPr>
          <a:xfrm>
            <a:off x="3758759" y="2260575"/>
            <a:ext cx="0" cy="245402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Flussdiagramm: Verzweigung 26">
            <a:extLst>
              <a:ext uri="{FF2B5EF4-FFF2-40B4-BE49-F238E27FC236}">
                <a16:creationId xmlns:a16="http://schemas.microsoft.com/office/drawing/2014/main" id="{524E5CFE-FD18-4E88-A23C-8222AA699634}"/>
              </a:ext>
            </a:extLst>
          </p:cNvPr>
          <p:cNvSpPr/>
          <p:nvPr/>
        </p:nvSpPr>
        <p:spPr>
          <a:xfrm>
            <a:off x="3794823" y="2348041"/>
            <a:ext cx="168819" cy="113818"/>
          </a:xfrm>
          <a:prstGeom prst="flowChartDecision">
            <a:avLst/>
          </a:prstGeom>
          <a:ln w="9525" cmpd="sng">
            <a:solidFill>
              <a:srgbClr val="0046AD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e-DE" sz="2000" dirty="0" err="1"/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95B2ECAA-3583-42F4-B2A1-CCA09EA0DC39}"/>
              </a:ext>
            </a:extLst>
          </p:cNvPr>
          <p:cNvSpPr txBox="1"/>
          <p:nvPr/>
        </p:nvSpPr>
        <p:spPr>
          <a:xfrm>
            <a:off x="4021702" y="2041425"/>
            <a:ext cx="1304268" cy="738664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r>
              <a:rPr lang="de-DE" sz="1600" dirty="0">
                <a:solidFill>
                  <a:schemeClr val="accent1"/>
                </a:solidFill>
              </a:rPr>
              <a:t>Umbau, </a:t>
            </a:r>
          </a:p>
          <a:p>
            <a:r>
              <a:rPr lang="de-DE" sz="1600" dirty="0">
                <a:solidFill>
                  <a:schemeClr val="accent1"/>
                </a:solidFill>
              </a:rPr>
              <a:t>Sanierung</a:t>
            </a:r>
          </a:p>
          <a:p>
            <a:r>
              <a:rPr lang="de-DE" sz="1600" dirty="0">
                <a:solidFill>
                  <a:schemeClr val="accent1"/>
                </a:solidFill>
              </a:rPr>
              <a:t>Instandsetzung</a:t>
            </a:r>
          </a:p>
        </p:txBody>
      </p:sp>
      <p:sp>
        <p:nvSpPr>
          <p:cNvPr id="29" name="Titel 2">
            <a:extLst>
              <a:ext uri="{FF2B5EF4-FFF2-40B4-BE49-F238E27FC236}">
                <a16:creationId xmlns:a16="http://schemas.microsoft.com/office/drawing/2014/main" id="{42CE92FA-93B4-485A-884B-4D19D79B4894}"/>
              </a:ext>
            </a:extLst>
          </p:cNvPr>
          <p:cNvSpPr txBox="1">
            <a:spLocks/>
          </p:cNvSpPr>
          <p:nvPr/>
        </p:nvSpPr>
        <p:spPr>
          <a:xfrm>
            <a:off x="124527" y="1262053"/>
            <a:ext cx="4360987" cy="410264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2000" dirty="0"/>
              <a:t>Mehrkosten ohne BIM: Beispiel Umbau </a:t>
            </a:r>
          </a:p>
        </p:txBody>
      </p:sp>
    </p:spTree>
    <p:extLst>
      <p:ext uri="{BB962C8B-B14F-4D97-AF65-F5344CB8AC3E}">
        <p14:creationId xmlns:p14="http://schemas.microsoft.com/office/powerpoint/2010/main" val="2285401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1" grpId="0">
        <p:bldAsOne/>
      </p:bldGraphic>
      <p:bldP spid="24" grpId="0" animBg="1"/>
      <p:bldP spid="25" grpId="0" animBg="1"/>
      <p:bldP spid="27" grpId="0" animBg="1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2FAE1-3884-6545-8B69-88E346F59333}" type="slidenum">
              <a:rPr lang="de-DE" sz="1600" smtClean="0"/>
              <a:pPr/>
              <a:t>7</a:t>
            </a:fld>
            <a:endParaRPr lang="de-DE" sz="1600" dirty="0"/>
          </a:p>
        </p:txBody>
      </p:sp>
      <p:pic>
        <p:nvPicPr>
          <p:cNvPr id="5" name="Bildplatzhalter 4">
            <a:extLst>
              <a:ext uri="{FF2B5EF4-FFF2-40B4-BE49-F238E27FC236}">
                <a16:creationId xmlns:a16="http://schemas.microsoft.com/office/drawing/2014/main" id="{331069DA-E55A-4F17-AE61-EE2322DD45F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4342" r="4342"/>
          <a:stretch>
            <a:fillRect/>
          </a:stretch>
        </p:blipFill>
        <p:spPr>
          <a:xfrm>
            <a:off x="252413" y="412749"/>
            <a:ext cx="1440000" cy="840000"/>
          </a:xfrm>
          <a:prstGeom prst="rect">
            <a:avLst/>
          </a:prstGeom>
        </p:spPr>
      </p:pic>
      <p:sp>
        <p:nvSpPr>
          <p:cNvPr id="6" name="Titel 2">
            <a:extLst>
              <a:ext uri="{FF2B5EF4-FFF2-40B4-BE49-F238E27FC236}">
                <a16:creationId xmlns:a16="http://schemas.microsoft.com/office/drawing/2014/main" id="{55178AEF-B9CA-46C9-BA17-DA77AE0FD97C}"/>
              </a:ext>
            </a:extLst>
          </p:cNvPr>
          <p:cNvSpPr txBox="1">
            <a:spLocks/>
          </p:cNvSpPr>
          <p:nvPr/>
        </p:nvSpPr>
        <p:spPr>
          <a:xfrm>
            <a:off x="155611" y="1251338"/>
            <a:ext cx="7467918" cy="355633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2000" dirty="0"/>
              <a:t>Mehrkosten ohne BIM – Beispiel Zyklische Vergabe FM-Services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E9C319BC-9051-4EC8-918B-D25A433676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170" y="2055535"/>
            <a:ext cx="914400" cy="781462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A54DCD52-78C7-48D9-86B3-7395C7AA0E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5770" y="1819773"/>
            <a:ext cx="622488" cy="868421"/>
          </a:xfrm>
          <a:prstGeom prst="rect">
            <a:avLst/>
          </a:prstGeom>
        </p:spPr>
      </p:pic>
      <p:sp>
        <p:nvSpPr>
          <p:cNvPr id="9" name="Pfeil: nach rechts 8">
            <a:extLst>
              <a:ext uri="{FF2B5EF4-FFF2-40B4-BE49-F238E27FC236}">
                <a16:creationId xmlns:a16="http://schemas.microsoft.com/office/drawing/2014/main" id="{076AC7A8-9A37-4FE2-BC9F-6F0604AC738D}"/>
              </a:ext>
            </a:extLst>
          </p:cNvPr>
          <p:cNvSpPr/>
          <p:nvPr/>
        </p:nvSpPr>
        <p:spPr>
          <a:xfrm>
            <a:off x="5547750" y="2996587"/>
            <a:ext cx="368020" cy="551627"/>
          </a:xfrm>
          <a:prstGeom prst="rightArrow">
            <a:avLst/>
          </a:prstGeom>
          <a:ln w="9525" cmpd="sng">
            <a:solidFill>
              <a:srgbClr val="0046AD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e-DE" sz="1600" dirty="0" err="1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CC20C952-AA78-4B47-84E7-3566D9DBBA9C}"/>
              </a:ext>
            </a:extLst>
          </p:cNvPr>
          <p:cNvSpPr txBox="1"/>
          <p:nvPr/>
        </p:nvSpPr>
        <p:spPr>
          <a:xfrm>
            <a:off x="241828" y="2903069"/>
            <a:ext cx="1647830" cy="73866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de-DE" sz="1600" dirty="0">
                <a:solidFill>
                  <a:schemeClr val="accent1"/>
                </a:solidFill>
              </a:rPr>
              <a:t>LV-Erstellung &amp; Übernahme Mengengerüst</a:t>
            </a:r>
          </a:p>
        </p:txBody>
      </p:sp>
      <p:pic>
        <p:nvPicPr>
          <p:cNvPr id="11" name="Grafik 10" descr="Fragen">
            <a:extLst>
              <a:ext uri="{FF2B5EF4-FFF2-40B4-BE49-F238E27FC236}">
                <a16:creationId xmlns:a16="http://schemas.microsoft.com/office/drawing/2014/main" id="{4C9C8662-AA50-4297-B376-C2F16E61E7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544322" y="2341218"/>
            <a:ext cx="914400" cy="914400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6F5D7100-830D-49DF-B88C-E0A7F86F92A1}"/>
              </a:ext>
            </a:extLst>
          </p:cNvPr>
          <p:cNvSpPr txBox="1"/>
          <p:nvPr/>
        </p:nvSpPr>
        <p:spPr>
          <a:xfrm>
            <a:off x="3458722" y="2470560"/>
            <a:ext cx="1935281" cy="49244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de-DE" sz="1600" dirty="0">
                <a:solidFill>
                  <a:schemeClr val="accent1"/>
                </a:solidFill>
              </a:rPr>
              <a:t>Anzahl u. Art der techn. Anlagen?</a:t>
            </a:r>
          </a:p>
        </p:txBody>
      </p:sp>
      <p:pic>
        <p:nvPicPr>
          <p:cNvPr id="13" name="Grafik 12" descr="Fragen">
            <a:extLst>
              <a:ext uri="{FF2B5EF4-FFF2-40B4-BE49-F238E27FC236}">
                <a16:creationId xmlns:a16="http://schemas.microsoft.com/office/drawing/2014/main" id="{96EFDCB8-7AB0-4085-9ED7-21429A6ADE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544322" y="3468420"/>
            <a:ext cx="914400" cy="914400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F8675DE1-A163-4A0E-A80E-10F821B9A0D3}"/>
              </a:ext>
            </a:extLst>
          </p:cNvPr>
          <p:cNvSpPr txBox="1"/>
          <p:nvPr/>
        </p:nvSpPr>
        <p:spPr>
          <a:xfrm>
            <a:off x="3458722" y="3651621"/>
            <a:ext cx="1966083" cy="49244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de-DE" sz="1600" dirty="0">
                <a:solidFill>
                  <a:schemeClr val="accent1"/>
                </a:solidFill>
              </a:rPr>
              <a:t>Nutzungsart u. Größe der Flächen?</a:t>
            </a:r>
          </a:p>
        </p:txBody>
      </p: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EC977778-C492-4751-B66E-C4CD90BB6B0B}"/>
              </a:ext>
            </a:extLst>
          </p:cNvPr>
          <p:cNvCxnSpPr>
            <a:cxnSpLocks/>
            <a:endCxn id="11" idx="1"/>
          </p:cNvCxnSpPr>
          <p:nvPr/>
        </p:nvCxnSpPr>
        <p:spPr>
          <a:xfrm flipV="1">
            <a:off x="2001847" y="2798418"/>
            <a:ext cx="542475" cy="1046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r Verbinder 15">
            <a:extLst>
              <a:ext uri="{FF2B5EF4-FFF2-40B4-BE49-F238E27FC236}">
                <a16:creationId xmlns:a16="http://schemas.microsoft.com/office/drawing/2014/main" id="{5B6B2DC2-8C7B-4BB3-88A2-61406254475C}"/>
              </a:ext>
            </a:extLst>
          </p:cNvPr>
          <p:cNvCxnSpPr>
            <a:cxnSpLocks/>
            <a:endCxn id="13" idx="1"/>
          </p:cNvCxnSpPr>
          <p:nvPr/>
        </p:nvCxnSpPr>
        <p:spPr>
          <a:xfrm>
            <a:off x="1991242" y="3826399"/>
            <a:ext cx="553080" cy="992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feld 16">
            <a:extLst>
              <a:ext uri="{FF2B5EF4-FFF2-40B4-BE49-F238E27FC236}">
                <a16:creationId xmlns:a16="http://schemas.microsoft.com/office/drawing/2014/main" id="{BC2E1CD7-B6B7-4BDC-864F-B790251BC548}"/>
              </a:ext>
            </a:extLst>
          </p:cNvPr>
          <p:cNvSpPr txBox="1"/>
          <p:nvPr/>
        </p:nvSpPr>
        <p:spPr>
          <a:xfrm>
            <a:off x="6660000" y="2017827"/>
            <a:ext cx="2133599" cy="49244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de-DE" sz="1600" b="1" dirty="0">
                <a:solidFill>
                  <a:schemeClr val="accent1"/>
                </a:solidFill>
              </a:rPr>
              <a:t>Neuerfassung der</a:t>
            </a:r>
          </a:p>
          <a:p>
            <a:pPr algn="ctr"/>
            <a:r>
              <a:rPr lang="de-DE" sz="1600" b="1" dirty="0">
                <a:solidFill>
                  <a:schemeClr val="accent1"/>
                </a:solidFill>
              </a:rPr>
              <a:t>Bestandsdaten</a:t>
            </a: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39179F24-2C0E-4283-B4A7-3FB1E2F320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1854" y="2869673"/>
            <a:ext cx="622488" cy="868421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B6683CDB-8912-417D-A4F9-79C2A0871504}"/>
              </a:ext>
            </a:extLst>
          </p:cNvPr>
          <p:cNvSpPr txBox="1"/>
          <p:nvPr/>
        </p:nvSpPr>
        <p:spPr>
          <a:xfrm>
            <a:off x="6714576" y="3062480"/>
            <a:ext cx="2079023" cy="49244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de-DE" sz="1600" b="1" dirty="0">
                <a:solidFill>
                  <a:schemeClr val="accent1"/>
                </a:solidFill>
              </a:rPr>
              <a:t>Daten-Plausibilisierung</a:t>
            </a:r>
          </a:p>
          <a:p>
            <a:pPr algn="ctr"/>
            <a:r>
              <a:rPr lang="de-DE" sz="1600" b="1" dirty="0">
                <a:solidFill>
                  <a:schemeClr val="accent1"/>
                </a:solidFill>
              </a:rPr>
              <a:t>in Start-Up-Phase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F54EFF9F-B1B0-4DE9-8609-66832634B9A4}"/>
              </a:ext>
            </a:extLst>
          </p:cNvPr>
          <p:cNvSpPr txBox="1"/>
          <p:nvPr/>
        </p:nvSpPr>
        <p:spPr>
          <a:xfrm>
            <a:off x="6714577" y="4127694"/>
            <a:ext cx="2079023" cy="49244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de-DE" sz="1600" b="1" dirty="0">
                <a:solidFill>
                  <a:schemeClr val="accent1"/>
                </a:solidFill>
              </a:rPr>
              <a:t>Laufende Begehung zur Änderungsverfolgung</a:t>
            </a:r>
          </a:p>
        </p:txBody>
      </p:sp>
      <p:pic>
        <p:nvPicPr>
          <p:cNvPr id="21" name="Grafik 20">
            <a:extLst>
              <a:ext uri="{FF2B5EF4-FFF2-40B4-BE49-F238E27FC236}">
                <a16:creationId xmlns:a16="http://schemas.microsoft.com/office/drawing/2014/main" id="{1419C4E9-F053-4CCA-9A3C-9CF83506C6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1854" y="3975179"/>
            <a:ext cx="622488" cy="868421"/>
          </a:xfrm>
          <a:prstGeom prst="rect">
            <a:avLst/>
          </a:prstGeom>
        </p:spPr>
      </p:pic>
      <p:sp>
        <p:nvSpPr>
          <p:cNvPr id="22" name="Pfeil: nach rechts 21">
            <a:extLst>
              <a:ext uri="{FF2B5EF4-FFF2-40B4-BE49-F238E27FC236}">
                <a16:creationId xmlns:a16="http://schemas.microsoft.com/office/drawing/2014/main" id="{C5075F41-2D33-4C2A-9728-D811F5295B50}"/>
              </a:ext>
            </a:extLst>
          </p:cNvPr>
          <p:cNvSpPr/>
          <p:nvPr/>
        </p:nvSpPr>
        <p:spPr>
          <a:xfrm rot="19749767">
            <a:off x="5565307" y="2112840"/>
            <a:ext cx="368020" cy="523715"/>
          </a:xfrm>
          <a:prstGeom prst="rightArrow">
            <a:avLst/>
          </a:prstGeom>
          <a:ln w="9525" cmpd="sng">
            <a:solidFill>
              <a:srgbClr val="0046AD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e-DE" sz="1600" dirty="0" err="1"/>
          </a:p>
        </p:txBody>
      </p:sp>
      <p:sp>
        <p:nvSpPr>
          <p:cNvPr id="23" name="Pfeil: nach rechts 22">
            <a:extLst>
              <a:ext uri="{FF2B5EF4-FFF2-40B4-BE49-F238E27FC236}">
                <a16:creationId xmlns:a16="http://schemas.microsoft.com/office/drawing/2014/main" id="{F0FCEC18-434E-49CC-9723-2A48D98525C9}"/>
              </a:ext>
            </a:extLst>
          </p:cNvPr>
          <p:cNvSpPr/>
          <p:nvPr/>
        </p:nvSpPr>
        <p:spPr>
          <a:xfrm rot="2093511">
            <a:off x="5552703" y="3979911"/>
            <a:ext cx="368020" cy="562827"/>
          </a:xfrm>
          <a:prstGeom prst="rightArrow">
            <a:avLst/>
          </a:prstGeom>
          <a:ln w="9525" cmpd="sng">
            <a:solidFill>
              <a:srgbClr val="0046AD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e-DE" sz="1600" dirty="0" err="1"/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B356FD4A-3F78-4F0E-891D-8B2A82E61919}"/>
              </a:ext>
            </a:extLst>
          </p:cNvPr>
          <p:cNvSpPr txBox="1"/>
          <p:nvPr/>
        </p:nvSpPr>
        <p:spPr>
          <a:xfrm>
            <a:off x="356286" y="6346682"/>
            <a:ext cx="1451359" cy="184666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r>
              <a:rPr lang="de-DE" sz="1200" dirty="0"/>
              <a:t>LV: Leistungsverzeichnis  </a:t>
            </a:r>
          </a:p>
        </p:txBody>
      </p:sp>
    </p:spTree>
    <p:extLst>
      <p:ext uri="{BB962C8B-B14F-4D97-AF65-F5344CB8AC3E}">
        <p14:creationId xmlns:p14="http://schemas.microsoft.com/office/powerpoint/2010/main" val="2067263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  <p:bldP spid="14" grpId="0" animBg="1"/>
      <p:bldP spid="17" grpId="0" animBg="1"/>
      <p:bldP spid="19" grpId="0" animBg="1"/>
      <p:bldP spid="20" grpId="0" animBg="1"/>
      <p:bldP spid="22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6387747" y="4308335"/>
            <a:ext cx="2133600" cy="274637"/>
          </a:xfrm>
        </p:spPr>
        <p:txBody>
          <a:bodyPr/>
          <a:lstStyle/>
          <a:p>
            <a:fld id="{9402FAE1-3884-6545-8B69-88E346F59333}" type="slidenum">
              <a:rPr lang="de-DE" smtClean="0"/>
              <a:pPr/>
              <a:t>8</a:t>
            </a:fld>
            <a:endParaRPr lang="de-DE" dirty="0"/>
          </a:p>
        </p:txBody>
      </p:sp>
      <p:pic>
        <p:nvPicPr>
          <p:cNvPr id="5" name="Bildplatzhalter 4">
            <a:extLst>
              <a:ext uri="{FF2B5EF4-FFF2-40B4-BE49-F238E27FC236}">
                <a16:creationId xmlns:a16="http://schemas.microsoft.com/office/drawing/2014/main" id="{331069DA-E55A-4F17-AE61-EE2322DD45F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4342" r="4342"/>
          <a:stretch>
            <a:fillRect/>
          </a:stretch>
        </p:blipFill>
        <p:spPr>
          <a:xfrm>
            <a:off x="252413" y="412749"/>
            <a:ext cx="1440000" cy="840000"/>
          </a:xfrm>
          <a:prstGeom prst="rect">
            <a:avLst/>
          </a:prstGeom>
        </p:spPr>
      </p:pic>
      <p:sp>
        <p:nvSpPr>
          <p:cNvPr id="6" name="Titel 2">
            <a:extLst>
              <a:ext uri="{FF2B5EF4-FFF2-40B4-BE49-F238E27FC236}">
                <a16:creationId xmlns:a16="http://schemas.microsoft.com/office/drawing/2014/main" id="{0BBA554D-5EC4-4752-923C-DCC8C710D28B}"/>
              </a:ext>
            </a:extLst>
          </p:cNvPr>
          <p:cNvSpPr txBox="1">
            <a:spLocks/>
          </p:cNvSpPr>
          <p:nvPr/>
        </p:nvSpPr>
        <p:spPr>
          <a:xfrm>
            <a:off x="145013" y="1252749"/>
            <a:ext cx="9021702" cy="538609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2000" dirty="0"/>
              <a:t>Mehrkosten ohne BIM – Beispiel Vorbereitung Instandsetzung &amp; Umbau/Umrüstung</a:t>
            </a:r>
          </a:p>
        </p:txBody>
      </p:sp>
      <p:pic>
        <p:nvPicPr>
          <p:cNvPr id="7" name="Picture 9">
            <a:extLst>
              <a:ext uri="{FF2B5EF4-FFF2-40B4-BE49-F238E27FC236}">
                <a16:creationId xmlns:a16="http://schemas.microsoft.com/office/drawing/2014/main" id="{E1F5F34F-0504-4633-A4E6-728C9DCC65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6678" y="2142101"/>
            <a:ext cx="786186" cy="726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87476C3A-6572-4D70-B17B-3BE54EC4D121}"/>
              </a:ext>
            </a:extLst>
          </p:cNvPr>
          <p:cNvGrpSpPr>
            <a:grpSpLocks/>
          </p:cNvGrpSpPr>
          <p:nvPr/>
        </p:nvGrpSpPr>
        <p:grpSpPr bwMode="auto">
          <a:xfrm>
            <a:off x="2900351" y="3818435"/>
            <a:ext cx="404150" cy="919489"/>
            <a:chOff x="1764628" y="3531256"/>
            <a:chExt cx="397844" cy="868363"/>
          </a:xfrm>
        </p:grpSpPr>
        <p:pic>
          <p:nvPicPr>
            <p:cNvPr id="9" name="Picture 14">
              <a:extLst>
                <a:ext uri="{FF2B5EF4-FFF2-40B4-BE49-F238E27FC236}">
                  <a16:creationId xmlns:a16="http://schemas.microsoft.com/office/drawing/2014/main" id="{F9C6627C-781F-41B6-8838-F3D26878E3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399" r="2"/>
            <a:stretch>
              <a:fillRect/>
            </a:stretch>
          </p:blipFill>
          <p:spPr bwMode="auto">
            <a:xfrm>
              <a:off x="1816443" y="3531256"/>
              <a:ext cx="346029" cy="868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Ellipse 9">
              <a:extLst>
                <a:ext uri="{FF2B5EF4-FFF2-40B4-BE49-F238E27FC236}">
                  <a16:creationId xmlns:a16="http://schemas.microsoft.com/office/drawing/2014/main" id="{502EAA5D-11FC-42D3-9728-BE5F49FE960D}"/>
                </a:ext>
              </a:extLst>
            </p:cNvPr>
            <p:cNvSpPr/>
            <p:nvPr/>
          </p:nvSpPr>
          <p:spPr>
            <a:xfrm rot="6046352">
              <a:off x="1751512" y="3920027"/>
              <a:ext cx="72136" cy="45905"/>
            </a:xfrm>
            <a:prstGeom prst="ellipse">
              <a:avLst/>
            </a:prstGeom>
            <a:solidFill>
              <a:srgbClr val="FFD100"/>
            </a:solidFill>
            <a:ln w="9525" cmpd="sng">
              <a:solidFill>
                <a:srgbClr val="0046AD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anchor="ctr"/>
            <a:lstStyle/>
            <a:p>
              <a:pPr algn="ctr">
                <a:defRPr/>
              </a:pPr>
              <a:endParaRPr lang="de-DE" sz="2000" dirty="0" err="1"/>
            </a:p>
          </p:txBody>
        </p:sp>
      </p:grpSp>
      <p:sp>
        <p:nvSpPr>
          <p:cNvPr id="11" name="Flussdiagramm: Daten 10">
            <a:extLst>
              <a:ext uri="{FF2B5EF4-FFF2-40B4-BE49-F238E27FC236}">
                <a16:creationId xmlns:a16="http://schemas.microsoft.com/office/drawing/2014/main" id="{0446E29F-5700-4AC4-9B4C-1EFCBDA44412}"/>
              </a:ext>
            </a:extLst>
          </p:cNvPr>
          <p:cNvSpPr/>
          <p:nvPr/>
        </p:nvSpPr>
        <p:spPr>
          <a:xfrm>
            <a:off x="235787" y="1839538"/>
            <a:ext cx="1606549" cy="479425"/>
          </a:xfrm>
          <a:prstGeom prst="flowChartInputOutput">
            <a:avLst/>
          </a:prstGeom>
          <a:solidFill>
            <a:schemeClr val="accent1"/>
          </a:solidFill>
          <a:ln w="9525" cmpd="sng">
            <a:solidFill>
              <a:srgbClr val="0046AD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anchor="ctr"/>
          <a:lstStyle/>
          <a:p>
            <a:pPr algn="ctr">
              <a:defRPr/>
            </a:pPr>
            <a:r>
              <a:rPr lang="de-DE" sz="1400" dirty="0"/>
              <a:t>Störungs-Ticket</a:t>
            </a:r>
          </a:p>
        </p:txBody>
      </p:sp>
      <p:sp>
        <p:nvSpPr>
          <p:cNvPr id="12" name="Flussdiagramm: Daten 11">
            <a:extLst>
              <a:ext uri="{FF2B5EF4-FFF2-40B4-BE49-F238E27FC236}">
                <a16:creationId xmlns:a16="http://schemas.microsoft.com/office/drawing/2014/main" id="{DF2019DA-DA9F-494D-8AB6-950FC71049FE}"/>
              </a:ext>
            </a:extLst>
          </p:cNvPr>
          <p:cNvSpPr/>
          <p:nvPr/>
        </p:nvSpPr>
        <p:spPr>
          <a:xfrm>
            <a:off x="208115" y="2367143"/>
            <a:ext cx="1727200" cy="792162"/>
          </a:xfrm>
          <a:prstGeom prst="flowChartInputOutput">
            <a:avLst/>
          </a:prstGeom>
          <a:solidFill>
            <a:schemeClr val="accent1"/>
          </a:solidFill>
          <a:ln w="9525" cmpd="sng">
            <a:solidFill>
              <a:srgbClr val="0046AD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anchor="ctr"/>
          <a:lstStyle/>
          <a:p>
            <a:pPr algn="ctr">
              <a:defRPr/>
            </a:pPr>
            <a:r>
              <a:rPr lang="de-DE" sz="1400" dirty="0"/>
              <a:t>Bedarf</a:t>
            </a:r>
          </a:p>
          <a:p>
            <a:pPr algn="ctr">
              <a:defRPr/>
            </a:pPr>
            <a:r>
              <a:rPr lang="de-DE" sz="1400" dirty="0"/>
              <a:t>Erweiterung</a:t>
            </a:r>
          </a:p>
          <a:p>
            <a:pPr algn="ctr">
              <a:defRPr/>
            </a:pPr>
            <a:r>
              <a:rPr lang="de-DE" sz="1400" dirty="0"/>
              <a:t>Ausstattung</a:t>
            </a:r>
          </a:p>
        </p:txBody>
      </p:sp>
      <p:sp>
        <p:nvSpPr>
          <p:cNvPr id="13" name="Pfeil: nach rechts 12">
            <a:extLst>
              <a:ext uri="{FF2B5EF4-FFF2-40B4-BE49-F238E27FC236}">
                <a16:creationId xmlns:a16="http://schemas.microsoft.com/office/drawing/2014/main" id="{99C91614-0559-4F6A-9785-76E2118F0D9A}"/>
              </a:ext>
            </a:extLst>
          </p:cNvPr>
          <p:cNvSpPr/>
          <p:nvPr/>
        </p:nvSpPr>
        <p:spPr>
          <a:xfrm>
            <a:off x="2034448" y="2264321"/>
            <a:ext cx="422371" cy="468312"/>
          </a:xfrm>
          <a:prstGeom prst="rightArrow">
            <a:avLst/>
          </a:prstGeom>
          <a:ln w="9525" cmpd="sng">
            <a:solidFill>
              <a:srgbClr val="0046AD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anchor="ctr"/>
          <a:lstStyle/>
          <a:p>
            <a:pPr algn="ctr">
              <a:defRPr/>
            </a:pPr>
            <a:endParaRPr lang="de-DE" sz="2000" dirty="0" err="1"/>
          </a:p>
        </p:txBody>
      </p:sp>
      <p:sp>
        <p:nvSpPr>
          <p:cNvPr id="14" name="Pfeil: nach unten 13">
            <a:extLst>
              <a:ext uri="{FF2B5EF4-FFF2-40B4-BE49-F238E27FC236}">
                <a16:creationId xmlns:a16="http://schemas.microsoft.com/office/drawing/2014/main" id="{60D20263-5687-448F-9E46-F1A1EA3F0669}"/>
              </a:ext>
            </a:extLst>
          </p:cNvPr>
          <p:cNvSpPr/>
          <p:nvPr/>
        </p:nvSpPr>
        <p:spPr>
          <a:xfrm>
            <a:off x="3760325" y="3003232"/>
            <a:ext cx="248576" cy="792161"/>
          </a:xfrm>
          <a:prstGeom prst="downArrow">
            <a:avLst/>
          </a:prstGeom>
          <a:ln w="9525" cmpd="sng">
            <a:solidFill>
              <a:srgbClr val="0046AD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anchor="ctr"/>
          <a:lstStyle/>
          <a:p>
            <a:pPr algn="ctr">
              <a:defRPr/>
            </a:pPr>
            <a:endParaRPr lang="de-DE" sz="2000" dirty="0" err="1"/>
          </a:p>
        </p:txBody>
      </p:sp>
      <p:sp>
        <p:nvSpPr>
          <p:cNvPr id="15" name="Pfeil: nach unten 14">
            <a:extLst>
              <a:ext uri="{FF2B5EF4-FFF2-40B4-BE49-F238E27FC236}">
                <a16:creationId xmlns:a16="http://schemas.microsoft.com/office/drawing/2014/main" id="{5E128A2C-CF54-4DB3-8386-6F6267D0B28E}"/>
              </a:ext>
            </a:extLst>
          </p:cNvPr>
          <p:cNvSpPr/>
          <p:nvPr/>
        </p:nvSpPr>
        <p:spPr>
          <a:xfrm rot="10800000">
            <a:off x="4121952" y="2984150"/>
            <a:ext cx="248576" cy="792162"/>
          </a:xfrm>
          <a:prstGeom prst="downArrow">
            <a:avLst/>
          </a:prstGeom>
          <a:ln w="9525" cmpd="sng">
            <a:solidFill>
              <a:srgbClr val="0046AD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anchor="ctr"/>
          <a:lstStyle/>
          <a:p>
            <a:pPr algn="ctr">
              <a:defRPr/>
            </a:pPr>
            <a:endParaRPr lang="de-DE" sz="2000" dirty="0" err="1"/>
          </a:p>
        </p:txBody>
      </p:sp>
      <p:sp>
        <p:nvSpPr>
          <p:cNvPr id="16" name="Pfeil: nach rechts 15">
            <a:extLst>
              <a:ext uri="{FF2B5EF4-FFF2-40B4-BE49-F238E27FC236}">
                <a16:creationId xmlns:a16="http://schemas.microsoft.com/office/drawing/2014/main" id="{C0BF184D-8A5E-439C-9114-8E348AEBE0CC}"/>
              </a:ext>
            </a:extLst>
          </p:cNvPr>
          <p:cNvSpPr/>
          <p:nvPr/>
        </p:nvSpPr>
        <p:spPr>
          <a:xfrm>
            <a:off x="5143826" y="2264321"/>
            <a:ext cx="376106" cy="468312"/>
          </a:xfrm>
          <a:prstGeom prst="rightArrow">
            <a:avLst/>
          </a:prstGeom>
          <a:ln w="9525" cmpd="sng">
            <a:solidFill>
              <a:srgbClr val="0046AD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anchor="ctr"/>
          <a:lstStyle/>
          <a:p>
            <a:pPr algn="ctr">
              <a:defRPr/>
            </a:pPr>
            <a:endParaRPr lang="de-DE" sz="2000" dirty="0" err="1"/>
          </a:p>
        </p:txBody>
      </p: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F0AB0B87-B3B5-440A-B13A-D253A14EAD6D}"/>
              </a:ext>
            </a:extLst>
          </p:cNvPr>
          <p:cNvGrpSpPr>
            <a:grpSpLocks/>
          </p:cNvGrpSpPr>
          <p:nvPr/>
        </p:nvGrpSpPr>
        <p:grpSpPr bwMode="auto">
          <a:xfrm>
            <a:off x="6515813" y="3818435"/>
            <a:ext cx="381634" cy="919489"/>
            <a:chOff x="1764628" y="3531256"/>
            <a:chExt cx="397844" cy="868363"/>
          </a:xfrm>
        </p:grpSpPr>
        <p:pic>
          <p:nvPicPr>
            <p:cNvPr id="18" name="Picture 14">
              <a:extLst>
                <a:ext uri="{FF2B5EF4-FFF2-40B4-BE49-F238E27FC236}">
                  <a16:creationId xmlns:a16="http://schemas.microsoft.com/office/drawing/2014/main" id="{E3DB630F-968A-4D75-A571-B18845CDD4A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399" r="2"/>
            <a:stretch>
              <a:fillRect/>
            </a:stretch>
          </p:blipFill>
          <p:spPr bwMode="auto">
            <a:xfrm>
              <a:off x="1816443" y="3531256"/>
              <a:ext cx="346029" cy="868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Ellipse 18">
              <a:extLst>
                <a:ext uri="{FF2B5EF4-FFF2-40B4-BE49-F238E27FC236}">
                  <a16:creationId xmlns:a16="http://schemas.microsoft.com/office/drawing/2014/main" id="{3EDD5DDA-E169-4B16-BEA0-1DC3965DD419}"/>
                </a:ext>
              </a:extLst>
            </p:cNvPr>
            <p:cNvSpPr/>
            <p:nvPr/>
          </p:nvSpPr>
          <p:spPr>
            <a:xfrm rot="6046352">
              <a:off x="1751393" y="3919373"/>
              <a:ext cx="72250" cy="45779"/>
            </a:xfrm>
            <a:prstGeom prst="ellipse">
              <a:avLst/>
            </a:prstGeom>
            <a:solidFill>
              <a:srgbClr val="FFD100"/>
            </a:solidFill>
            <a:ln w="9525" cmpd="sng">
              <a:solidFill>
                <a:srgbClr val="0046AD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anchor="ctr"/>
            <a:lstStyle/>
            <a:p>
              <a:pPr algn="ctr">
                <a:defRPr/>
              </a:pPr>
              <a:endParaRPr lang="de-DE" sz="2000" dirty="0" err="1"/>
            </a:p>
          </p:txBody>
        </p:sp>
      </p:grpSp>
      <p:sp>
        <p:nvSpPr>
          <p:cNvPr id="20" name="Textfeld 19">
            <a:extLst>
              <a:ext uri="{FF2B5EF4-FFF2-40B4-BE49-F238E27FC236}">
                <a16:creationId xmlns:a16="http://schemas.microsoft.com/office/drawing/2014/main" id="{FC14A96D-AD3C-4F5B-A053-572850C3E7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6472" y="2150129"/>
            <a:ext cx="1422511" cy="73866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DE" altLang="de-DE" sz="1600" dirty="0">
                <a:solidFill>
                  <a:schemeClr val="accent1"/>
                </a:solidFill>
              </a:rPr>
              <a:t>Bedarfs-</a:t>
            </a:r>
          </a:p>
          <a:p>
            <a:pPr algn="ctr"/>
            <a:r>
              <a:rPr lang="de-DE" altLang="de-DE" sz="1600" dirty="0" err="1">
                <a:solidFill>
                  <a:schemeClr val="accent1"/>
                </a:solidFill>
              </a:rPr>
              <a:t>annahme</a:t>
            </a:r>
            <a:r>
              <a:rPr lang="de-DE" altLang="de-DE" sz="1600" dirty="0">
                <a:solidFill>
                  <a:schemeClr val="accent1"/>
                </a:solidFill>
              </a:rPr>
              <a:t>/ </a:t>
            </a:r>
          </a:p>
          <a:p>
            <a:pPr algn="ctr"/>
            <a:r>
              <a:rPr lang="de-DE" altLang="de-DE" sz="1600" dirty="0">
                <a:solidFill>
                  <a:schemeClr val="accent1"/>
                </a:solidFill>
              </a:rPr>
              <a:t>Projektierung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8DA59C44-6C72-4CCF-BA19-0A964B25D1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6472" y="3890751"/>
            <a:ext cx="1422511" cy="73866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DE" altLang="de-DE" sz="1600" dirty="0">
                <a:solidFill>
                  <a:schemeClr val="accent1"/>
                </a:solidFill>
              </a:rPr>
              <a:t>Besichtigung &amp; </a:t>
            </a:r>
          </a:p>
          <a:p>
            <a:pPr algn="ctr"/>
            <a:r>
              <a:rPr lang="de-DE" altLang="de-DE" sz="1600" dirty="0">
                <a:solidFill>
                  <a:schemeClr val="accent1"/>
                </a:solidFill>
              </a:rPr>
              <a:t>Qualifizierung</a:t>
            </a:r>
          </a:p>
          <a:p>
            <a:pPr algn="ctr"/>
            <a:r>
              <a:rPr lang="de-DE" altLang="de-DE" sz="1600" dirty="0">
                <a:solidFill>
                  <a:schemeClr val="accent1"/>
                </a:solidFill>
              </a:rPr>
              <a:t>vor Ort</a:t>
            </a:r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C27E5D98-C8D4-448C-BB1B-16F84A26A9C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794" y="3890750"/>
            <a:ext cx="1109252" cy="73866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CF6175E4-37BE-4748-89E1-B4F38D0AA20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1879" y="3890751"/>
            <a:ext cx="1120017" cy="74498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F7005589-5794-47D5-A007-FEF69BE9A3A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91887" y="2121565"/>
            <a:ext cx="931166" cy="795791"/>
          </a:xfrm>
          <a:prstGeom prst="rect">
            <a:avLst/>
          </a:prstGeom>
        </p:spPr>
      </p:pic>
      <p:sp>
        <p:nvSpPr>
          <p:cNvPr id="25" name="Textfeld 24">
            <a:extLst>
              <a:ext uri="{FF2B5EF4-FFF2-40B4-BE49-F238E27FC236}">
                <a16:creationId xmlns:a16="http://schemas.microsoft.com/office/drawing/2014/main" id="{A991C361-38D6-4BC5-9032-74FB9D3D5B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62477" y="2141461"/>
            <a:ext cx="1399109" cy="756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 anchor="ctr" anchorCtr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DE" altLang="de-DE" sz="1600" dirty="0">
                <a:solidFill>
                  <a:schemeClr val="accent1"/>
                </a:solidFill>
              </a:rPr>
              <a:t>Arbeits-vorbereitung</a:t>
            </a:r>
          </a:p>
        </p:txBody>
      </p:sp>
      <p:sp>
        <p:nvSpPr>
          <p:cNvPr id="26" name="Pfeil: nach unten 25">
            <a:extLst>
              <a:ext uri="{FF2B5EF4-FFF2-40B4-BE49-F238E27FC236}">
                <a16:creationId xmlns:a16="http://schemas.microsoft.com/office/drawing/2014/main" id="{B46946C5-6D53-468F-86EC-64D56C5C2764}"/>
              </a:ext>
            </a:extLst>
          </p:cNvPr>
          <p:cNvSpPr/>
          <p:nvPr/>
        </p:nvSpPr>
        <p:spPr>
          <a:xfrm>
            <a:off x="7338647" y="2996729"/>
            <a:ext cx="248576" cy="792161"/>
          </a:xfrm>
          <a:prstGeom prst="downArrow">
            <a:avLst/>
          </a:prstGeom>
          <a:ln w="9525" cmpd="sng">
            <a:solidFill>
              <a:srgbClr val="0046AD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anchor="ctr"/>
          <a:lstStyle/>
          <a:p>
            <a:pPr algn="ctr">
              <a:defRPr/>
            </a:pPr>
            <a:endParaRPr lang="de-DE" sz="2000" dirty="0" err="1"/>
          </a:p>
        </p:txBody>
      </p:sp>
      <p:sp>
        <p:nvSpPr>
          <p:cNvPr id="27" name="Pfeil: nach unten 26">
            <a:extLst>
              <a:ext uri="{FF2B5EF4-FFF2-40B4-BE49-F238E27FC236}">
                <a16:creationId xmlns:a16="http://schemas.microsoft.com/office/drawing/2014/main" id="{CE9F915A-2006-422D-AD25-3347C55539F8}"/>
              </a:ext>
            </a:extLst>
          </p:cNvPr>
          <p:cNvSpPr/>
          <p:nvPr/>
        </p:nvSpPr>
        <p:spPr>
          <a:xfrm rot="10800000">
            <a:off x="7700274" y="2977647"/>
            <a:ext cx="248576" cy="792162"/>
          </a:xfrm>
          <a:prstGeom prst="downArrow">
            <a:avLst/>
          </a:prstGeom>
          <a:ln w="9525" cmpd="sng">
            <a:solidFill>
              <a:srgbClr val="0046AD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anchor="ctr"/>
          <a:lstStyle/>
          <a:p>
            <a:pPr algn="ctr">
              <a:defRPr/>
            </a:pPr>
            <a:endParaRPr lang="de-DE" sz="2000" dirty="0" err="1"/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7EAFF070-3427-4E8B-A891-48724A4459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3914" y="3884308"/>
            <a:ext cx="1399109" cy="73866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 anchor="ctr" anchorCtr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DE" altLang="de-DE" sz="1600" dirty="0">
                <a:solidFill>
                  <a:schemeClr val="accent1"/>
                </a:solidFill>
              </a:rPr>
              <a:t>Reparatur/ </a:t>
            </a:r>
          </a:p>
          <a:p>
            <a:pPr algn="ctr"/>
            <a:r>
              <a:rPr lang="de-DE" altLang="de-DE" sz="1600" dirty="0">
                <a:solidFill>
                  <a:schemeClr val="accent1"/>
                </a:solidFill>
              </a:rPr>
              <a:t>Einbau </a:t>
            </a:r>
          </a:p>
          <a:p>
            <a:pPr algn="ctr"/>
            <a:r>
              <a:rPr lang="de-DE" altLang="de-DE" sz="1600" dirty="0">
                <a:solidFill>
                  <a:schemeClr val="accent1"/>
                </a:solidFill>
              </a:rPr>
              <a:t>vor Ort</a:t>
            </a:r>
          </a:p>
        </p:txBody>
      </p:sp>
    </p:spTree>
    <p:extLst>
      <p:ext uri="{BB962C8B-B14F-4D97-AF65-F5344CB8AC3E}">
        <p14:creationId xmlns:p14="http://schemas.microsoft.com/office/powerpoint/2010/main" val="824566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20" grpId="0" animBg="1"/>
      <p:bldP spid="21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2FAE1-3884-6545-8B69-88E346F59333}" type="slidenum">
              <a:rPr lang="de-DE" smtClean="0"/>
              <a:pPr/>
              <a:t>9</a:t>
            </a:fld>
            <a:endParaRPr lang="de-DE" dirty="0"/>
          </a:p>
        </p:txBody>
      </p:sp>
      <p:pic>
        <p:nvPicPr>
          <p:cNvPr id="5" name="Bildplatzhalter 4">
            <a:extLst>
              <a:ext uri="{FF2B5EF4-FFF2-40B4-BE49-F238E27FC236}">
                <a16:creationId xmlns:a16="http://schemas.microsoft.com/office/drawing/2014/main" id="{331069DA-E55A-4F17-AE61-EE2322DD45F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4342" r="4342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6" name="Titel 2">
            <a:extLst>
              <a:ext uri="{FF2B5EF4-FFF2-40B4-BE49-F238E27FC236}">
                <a16:creationId xmlns:a16="http://schemas.microsoft.com/office/drawing/2014/main" id="{A9939556-FBEB-41ED-B3FD-9D355B6D8485}"/>
              </a:ext>
            </a:extLst>
          </p:cNvPr>
          <p:cNvSpPr txBox="1">
            <a:spLocks/>
          </p:cNvSpPr>
          <p:nvPr/>
        </p:nvSpPr>
        <p:spPr>
          <a:xfrm>
            <a:off x="2405511" y="1381562"/>
            <a:ext cx="6239113" cy="294764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800" dirty="0"/>
              <a:t>Lösungsansatz: Phasenübergreifende Zusammenarbeit 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6C1C8054-80BE-4747-91C7-66FCF9B3D8A2}"/>
              </a:ext>
            </a:extLst>
          </p:cNvPr>
          <p:cNvSpPr txBox="1"/>
          <p:nvPr/>
        </p:nvSpPr>
        <p:spPr>
          <a:xfrm>
            <a:off x="471637" y="1909239"/>
            <a:ext cx="1579618" cy="43088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de-DE" sz="1400" b="1" dirty="0"/>
              <a:t>BIM-Planung</a:t>
            </a:r>
          </a:p>
          <a:p>
            <a:pPr algn="ctr"/>
            <a:r>
              <a:rPr lang="de-DE" sz="1400" b="1" dirty="0"/>
              <a:t>Gewerk 1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0AE28497-D634-466F-B3A1-C921CDBC0B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0878" y="2007319"/>
            <a:ext cx="314057" cy="369581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96C4509C-0C39-4E4E-B848-CB698B50B3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2418" y="1983295"/>
            <a:ext cx="653008" cy="632478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96BC3A12-323F-465B-9538-A68887D6001B}"/>
              </a:ext>
            </a:extLst>
          </p:cNvPr>
          <p:cNvSpPr txBox="1"/>
          <p:nvPr/>
        </p:nvSpPr>
        <p:spPr>
          <a:xfrm>
            <a:off x="94155" y="2838578"/>
            <a:ext cx="1579618" cy="43088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de-DE" sz="1400" b="1" dirty="0"/>
              <a:t>BIM-Planung</a:t>
            </a:r>
          </a:p>
          <a:p>
            <a:pPr algn="ctr"/>
            <a:r>
              <a:rPr lang="de-DE" sz="1400" b="1" dirty="0"/>
              <a:t>Gewerk …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40009FBB-D149-42C1-B5E7-4CAADB0439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8247" y="2917918"/>
            <a:ext cx="653008" cy="632478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05723415-7B2B-46FF-8F50-BF97746FE16F}"/>
              </a:ext>
            </a:extLst>
          </p:cNvPr>
          <p:cNvSpPr txBox="1"/>
          <p:nvPr/>
        </p:nvSpPr>
        <p:spPr>
          <a:xfrm>
            <a:off x="303570" y="3769985"/>
            <a:ext cx="1579618" cy="64633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de-DE" sz="1400" b="1" dirty="0"/>
              <a:t>FM-Dienstleister</a:t>
            </a:r>
          </a:p>
          <a:p>
            <a:pPr algn="ctr"/>
            <a:r>
              <a:rPr lang="de-DE" sz="1400" b="1" dirty="0"/>
              <a:t>Instandsetzung</a:t>
            </a:r>
          </a:p>
          <a:p>
            <a:pPr algn="ctr"/>
            <a:r>
              <a:rPr lang="de-DE" sz="1400" b="1" dirty="0"/>
              <a:t>Ausführung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19EA90DC-E400-4E4E-8208-9BE136D8B3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7145" y="3822864"/>
            <a:ext cx="653008" cy="632478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38D73B6D-AA66-45EC-84D1-D5AB2FC48D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46" y="2989860"/>
            <a:ext cx="589238" cy="589528"/>
          </a:xfrm>
          <a:prstGeom prst="rect">
            <a:avLst/>
          </a:prstGeom>
        </p:spPr>
      </p:pic>
      <p:sp>
        <p:nvSpPr>
          <p:cNvPr id="15" name="Pfeil: nach oben und unten 14">
            <a:extLst>
              <a:ext uri="{FF2B5EF4-FFF2-40B4-BE49-F238E27FC236}">
                <a16:creationId xmlns:a16="http://schemas.microsoft.com/office/drawing/2014/main" id="{AE261F16-41E3-4957-9FEB-0ACEDBF21A87}"/>
              </a:ext>
            </a:extLst>
          </p:cNvPr>
          <p:cNvSpPr/>
          <p:nvPr/>
        </p:nvSpPr>
        <p:spPr>
          <a:xfrm rot="19462324">
            <a:off x="2829812" y="2430004"/>
            <a:ext cx="257104" cy="546973"/>
          </a:xfrm>
          <a:prstGeom prst="upDownArrow">
            <a:avLst/>
          </a:prstGeom>
          <a:ln w="9525" cmpd="sng">
            <a:solidFill>
              <a:srgbClr val="0046AD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e-DE" sz="1400" dirty="0" err="1"/>
          </a:p>
        </p:txBody>
      </p:sp>
      <p:sp>
        <p:nvSpPr>
          <p:cNvPr id="16" name="Pfeil: nach oben und unten 15">
            <a:extLst>
              <a:ext uri="{FF2B5EF4-FFF2-40B4-BE49-F238E27FC236}">
                <a16:creationId xmlns:a16="http://schemas.microsoft.com/office/drawing/2014/main" id="{1CE02594-6CFA-4DE5-BC7A-8B08009D15B5}"/>
              </a:ext>
            </a:extLst>
          </p:cNvPr>
          <p:cNvSpPr/>
          <p:nvPr/>
        </p:nvSpPr>
        <p:spPr>
          <a:xfrm rot="2516010">
            <a:off x="2779928" y="3408999"/>
            <a:ext cx="257104" cy="546973"/>
          </a:xfrm>
          <a:prstGeom prst="upDownArrow">
            <a:avLst/>
          </a:prstGeom>
          <a:ln w="9525" cmpd="sng">
            <a:solidFill>
              <a:srgbClr val="0046AD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e-DE" sz="1400" dirty="0" err="1"/>
          </a:p>
        </p:txBody>
      </p:sp>
      <p:sp>
        <p:nvSpPr>
          <p:cNvPr id="17" name="Pfeil: nach oben und unten 16">
            <a:extLst>
              <a:ext uri="{FF2B5EF4-FFF2-40B4-BE49-F238E27FC236}">
                <a16:creationId xmlns:a16="http://schemas.microsoft.com/office/drawing/2014/main" id="{DACAAEC3-013E-4B47-83AB-02AA841817DD}"/>
              </a:ext>
            </a:extLst>
          </p:cNvPr>
          <p:cNvSpPr/>
          <p:nvPr/>
        </p:nvSpPr>
        <p:spPr>
          <a:xfrm rot="5400000">
            <a:off x="2633292" y="2896580"/>
            <a:ext cx="257104" cy="546973"/>
          </a:xfrm>
          <a:prstGeom prst="upDownArrow">
            <a:avLst/>
          </a:prstGeom>
          <a:ln w="9525" cmpd="sng">
            <a:solidFill>
              <a:srgbClr val="0046AD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e-DE" sz="1400" dirty="0" err="1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03956FCA-BA59-4B71-A8CA-61AF849D19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6250" y="2971934"/>
            <a:ext cx="314057" cy="369581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9BF6AA2C-D79F-441D-85D7-DA669A250E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5134" y="3868590"/>
            <a:ext cx="314057" cy="369581"/>
          </a:xfrm>
          <a:prstGeom prst="rect">
            <a:avLst/>
          </a:prstGeom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id="{F48944EC-766F-420B-9C0D-21477AB426C9}"/>
              </a:ext>
            </a:extLst>
          </p:cNvPr>
          <p:cNvSpPr txBox="1"/>
          <p:nvPr/>
        </p:nvSpPr>
        <p:spPr>
          <a:xfrm>
            <a:off x="3058734" y="2332200"/>
            <a:ext cx="1556716" cy="64633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285750" indent="-103188">
              <a:buFont typeface="Wingdings" panose="05000000000000000000" pitchFamily="2" charset="2"/>
              <a:buChar char="Ø"/>
            </a:pPr>
            <a:r>
              <a:rPr lang="de-DE" sz="1400" b="1" dirty="0"/>
              <a:t> BIM Modell </a:t>
            </a:r>
          </a:p>
          <a:p>
            <a:pPr marL="285750" indent="-103188">
              <a:buFont typeface="Wingdings" panose="05000000000000000000" pitchFamily="2" charset="2"/>
              <a:buChar char="Ø"/>
            </a:pPr>
            <a:r>
              <a:rPr lang="de-DE" sz="1400" b="1" dirty="0"/>
              <a:t> CDE</a:t>
            </a:r>
          </a:p>
          <a:p>
            <a:pPr marL="285750" indent="-103188">
              <a:buFont typeface="Wingdings" panose="05000000000000000000" pitchFamily="2" charset="2"/>
              <a:buChar char="Ø"/>
            </a:pPr>
            <a:r>
              <a:rPr lang="de-DE" sz="1400" b="1" dirty="0"/>
              <a:t> Model-Checker</a:t>
            </a:r>
          </a:p>
        </p:txBody>
      </p:sp>
      <p:sp>
        <p:nvSpPr>
          <p:cNvPr id="21" name="Pfeil: nach oben und unten 20">
            <a:extLst>
              <a:ext uri="{FF2B5EF4-FFF2-40B4-BE49-F238E27FC236}">
                <a16:creationId xmlns:a16="http://schemas.microsoft.com/office/drawing/2014/main" id="{955F71D5-0E09-49EC-B243-628ED7460C2B}"/>
              </a:ext>
            </a:extLst>
          </p:cNvPr>
          <p:cNvSpPr/>
          <p:nvPr/>
        </p:nvSpPr>
        <p:spPr>
          <a:xfrm rot="5400000">
            <a:off x="4347729" y="2387413"/>
            <a:ext cx="279542" cy="1556715"/>
          </a:xfrm>
          <a:prstGeom prst="upDownArrow">
            <a:avLst/>
          </a:prstGeom>
          <a:ln w="9525" cmpd="sng">
            <a:solidFill>
              <a:srgbClr val="0046AD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e-DE" sz="1400" dirty="0" err="1"/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167C8343-3F79-4A10-9395-1EF7A6FB4D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79439" y="2825342"/>
            <a:ext cx="866970" cy="742544"/>
          </a:xfrm>
          <a:prstGeom prst="rect">
            <a:avLst/>
          </a:prstGeom>
        </p:spPr>
      </p:pic>
      <p:sp>
        <p:nvSpPr>
          <p:cNvPr id="23" name="Textfeld 22">
            <a:extLst>
              <a:ext uri="{FF2B5EF4-FFF2-40B4-BE49-F238E27FC236}">
                <a16:creationId xmlns:a16="http://schemas.microsoft.com/office/drawing/2014/main" id="{E246AD23-6F00-4DEF-A2BC-280533445F61}"/>
              </a:ext>
            </a:extLst>
          </p:cNvPr>
          <p:cNvSpPr txBox="1"/>
          <p:nvPr/>
        </p:nvSpPr>
        <p:spPr>
          <a:xfrm>
            <a:off x="4870193" y="2211404"/>
            <a:ext cx="2088738" cy="64633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de-DE" sz="1400" b="1" dirty="0"/>
              <a:t>Ziel-System</a:t>
            </a:r>
          </a:p>
          <a:p>
            <a:pPr algn="ctr"/>
            <a:r>
              <a:rPr lang="de-DE" sz="1400" b="1" dirty="0"/>
              <a:t>CAFM-System des Eigentümers/ Betreibers</a:t>
            </a:r>
          </a:p>
        </p:txBody>
      </p:sp>
      <p:pic>
        <p:nvPicPr>
          <p:cNvPr id="24" name="Grafik 23">
            <a:extLst>
              <a:ext uri="{FF2B5EF4-FFF2-40B4-BE49-F238E27FC236}">
                <a16:creationId xmlns:a16="http://schemas.microsoft.com/office/drawing/2014/main" id="{B16F6B58-1D48-4BF6-BB2F-F0685CA7620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70102" y="2282106"/>
            <a:ext cx="653008" cy="653329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ADC9535B-F804-4996-A4AC-056F2B746C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20903" y="3952396"/>
            <a:ext cx="653008" cy="653329"/>
          </a:xfrm>
          <a:prstGeom prst="rect">
            <a:avLst/>
          </a:prstGeom>
        </p:spPr>
      </p:pic>
      <p:sp>
        <p:nvSpPr>
          <p:cNvPr id="26" name="Pfeil: nach oben und unten 25">
            <a:extLst>
              <a:ext uri="{FF2B5EF4-FFF2-40B4-BE49-F238E27FC236}">
                <a16:creationId xmlns:a16="http://schemas.microsoft.com/office/drawing/2014/main" id="{EFB452DA-1664-4F6A-B8D1-457682E07010}"/>
              </a:ext>
            </a:extLst>
          </p:cNvPr>
          <p:cNvSpPr/>
          <p:nvPr/>
        </p:nvSpPr>
        <p:spPr>
          <a:xfrm rot="4050442">
            <a:off x="6953894" y="2186402"/>
            <a:ext cx="240201" cy="1623850"/>
          </a:xfrm>
          <a:prstGeom prst="upDownArrow">
            <a:avLst/>
          </a:prstGeom>
          <a:ln w="9525" cmpd="sng">
            <a:solidFill>
              <a:srgbClr val="0046AD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e-DE" sz="1400" dirty="0" err="1"/>
          </a:p>
        </p:txBody>
      </p:sp>
      <p:sp>
        <p:nvSpPr>
          <p:cNvPr id="27" name="Pfeil: nach oben und unten 26">
            <a:extLst>
              <a:ext uri="{FF2B5EF4-FFF2-40B4-BE49-F238E27FC236}">
                <a16:creationId xmlns:a16="http://schemas.microsoft.com/office/drawing/2014/main" id="{ABA273FB-61D3-4B71-BF81-DD922A5ACFD3}"/>
              </a:ext>
            </a:extLst>
          </p:cNvPr>
          <p:cNvSpPr/>
          <p:nvPr/>
        </p:nvSpPr>
        <p:spPr>
          <a:xfrm rot="6989533">
            <a:off x="6905610" y="3071922"/>
            <a:ext cx="241991" cy="1654364"/>
          </a:xfrm>
          <a:prstGeom prst="upDownArrow">
            <a:avLst/>
          </a:prstGeom>
          <a:ln w="9525" cmpd="sng">
            <a:solidFill>
              <a:srgbClr val="0046AD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e-DE" sz="1400" dirty="0" err="1"/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4764DF28-9722-4300-8494-66F766DECAA4}"/>
              </a:ext>
            </a:extLst>
          </p:cNvPr>
          <p:cNvSpPr txBox="1"/>
          <p:nvPr/>
        </p:nvSpPr>
        <p:spPr>
          <a:xfrm>
            <a:off x="7448901" y="1900079"/>
            <a:ext cx="1575734" cy="43088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de-DE" sz="1400" b="1" dirty="0"/>
              <a:t>CAFM-System</a:t>
            </a:r>
          </a:p>
          <a:p>
            <a:pPr algn="ctr"/>
            <a:r>
              <a:rPr lang="de-DE" sz="1400" b="1" dirty="0"/>
              <a:t>Ext. FM-DL 1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BB43A0CE-D9A4-4D2E-97F4-01786CF6FB60}"/>
              </a:ext>
            </a:extLst>
          </p:cNvPr>
          <p:cNvSpPr txBox="1"/>
          <p:nvPr/>
        </p:nvSpPr>
        <p:spPr>
          <a:xfrm>
            <a:off x="7446855" y="3533990"/>
            <a:ext cx="1575734" cy="43088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de-DE" sz="1400" b="1" dirty="0"/>
              <a:t>CAFM-System</a:t>
            </a:r>
          </a:p>
          <a:p>
            <a:pPr algn="ctr"/>
            <a:r>
              <a:rPr lang="de-DE" sz="1400" b="1" dirty="0"/>
              <a:t>Ext. FM-DL 2</a:t>
            </a:r>
          </a:p>
        </p:txBody>
      </p:sp>
      <p:pic>
        <p:nvPicPr>
          <p:cNvPr id="30" name="Grafik 29">
            <a:extLst>
              <a:ext uri="{FF2B5EF4-FFF2-40B4-BE49-F238E27FC236}">
                <a16:creationId xmlns:a16="http://schemas.microsoft.com/office/drawing/2014/main" id="{24D5334D-7F09-4DD1-B09D-B29EDFE99B8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69448" y="4081829"/>
            <a:ext cx="659635" cy="592078"/>
          </a:xfrm>
          <a:prstGeom prst="rect">
            <a:avLst/>
          </a:prstGeom>
        </p:spPr>
      </p:pic>
      <p:sp>
        <p:nvSpPr>
          <p:cNvPr id="31" name="Pfeil: nach oben und unten 30">
            <a:extLst>
              <a:ext uri="{FF2B5EF4-FFF2-40B4-BE49-F238E27FC236}">
                <a16:creationId xmlns:a16="http://schemas.microsoft.com/office/drawing/2014/main" id="{ACFD31FD-41C7-48DC-BB72-847BB14BB945}"/>
              </a:ext>
            </a:extLst>
          </p:cNvPr>
          <p:cNvSpPr/>
          <p:nvPr/>
        </p:nvSpPr>
        <p:spPr>
          <a:xfrm rot="10800000">
            <a:off x="5743666" y="3561001"/>
            <a:ext cx="257104" cy="569964"/>
          </a:xfrm>
          <a:prstGeom prst="upDownArrow">
            <a:avLst/>
          </a:prstGeom>
          <a:ln w="9525" cmpd="sng">
            <a:solidFill>
              <a:srgbClr val="0046AD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e-DE" sz="1400" dirty="0" err="1"/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DB6E3BEC-2AFF-4052-AFDA-151A225E0965}"/>
              </a:ext>
            </a:extLst>
          </p:cNvPr>
          <p:cNvSpPr txBox="1"/>
          <p:nvPr/>
        </p:nvSpPr>
        <p:spPr>
          <a:xfrm>
            <a:off x="5696491" y="4139103"/>
            <a:ext cx="1575734" cy="43088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de-DE" sz="1400" b="1" dirty="0"/>
              <a:t>Direktzugriff</a:t>
            </a:r>
          </a:p>
          <a:p>
            <a:pPr algn="ctr"/>
            <a:r>
              <a:rPr lang="de-DE" sz="1400" b="1" dirty="0"/>
              <a:t>Int./ ext. FM-MA</a:t>
            </a:r>
          </a:p>
        </p:txBody>
      </p:sp>
      <p:sp>
        <p:nvSpPr>
          <p:cNvPr id="33" name="Pfeil: nach oben und unten 32">
            <a:extLst>
              <a:ext uri="{FF2B5EF4-FFF2-40B4-BE49-F238E27FC236}">
                <a16:creationId xmlns:a16="http://schemas.microsoft.com/office/drawing/2014/main" id="{FD5CDEB6-F7B0-442A-84DF-3FA555D5842E}"/>
              </a:ext>
            </a:extLst>
          </p:cNvPr>
          <p:cNvSpPr/>
          <p:nvPr/>
        </p:nvSpPr>
        <p:spPr>
          <a:xfrm>
            <a:off x="3318516" y="3550396"/>
            <a:ext cx="257104" cy="546973"/>
          </a:xfrm>
          <a:prstGeom prst="upDownArrow">
            <a:avLst/>
          </a:prstGeom>
          <a:ln w="9525" cmpd="sng">
            <a:solidFill>
              <a:srgbClr val="0046AD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e-DE" sz="1400" dirty="0" err="1"/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ABE2BDD5-05B8-49F8-8782-3C51DC30C14B}"/>
              </a:ext>
            </a:extLst>
          </p:cNvPr>
          <p:cNvSpPr txBox="1"/>
          <p:nvPr/>
        </p:nvSpPr>
        <p:spPr>
          <a:xfrm>
            <a:off x="3473210" y="4116261"/>
            <a:ext cx="1193213" cy="43088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de-DE" sz="1400" b="1" dirty="0"/>
              <a:t>BIM </a:t>
            </a:r>
            <a:r>
              <a:rPr lang="de-DE" sz="1400" b="1" dirty="0" err="1"/>
              <a:t>Mgt</a:t>
            </a:r>
            <a:r>
              <a:rPr lang="de-DE" sz="1400" b="1" dirty="0"/>
              <a:t>.</a:t>
            </a:r>
          </a:p>
          <a:p>
            <a:pPr algn="ctr"/>
            <a:r>
              <a:rPr lang="de-DE" sz="1400" b="1" dirty="0"/>
              <a:t>BIM QS</a:t>
            </a:r>
          </a:p>
        </p:txBody>
      </p:sp>
      <p:sp>
        <p:nvSpPr>
          <p:cNvPr id="35" name="Pfeil: nach oben gebogen 34">
            <a:extLst>
              <a:ext uri="{FF2B5EF4-FFF2-40B4-BE49-F238E27FC236}">
                <a16:creationId xmlns:a16="http://schemas.microsoft.com/office/drawing/2014/main" id="{93395F56-E44A-4911-9C07-6C3CFBDB2245}"/>
              </a:ext>
            </a:extLst>
          </p:cNvPr>
          <p:cNvSpPr/>
          <p:nvPr/>
        </p:nvSpPr>
        <p:spPr>
          <a:xfrm rot="16200000">
            <a:off x="4042262" y="542632"/>
            <a:ext cx="315325" cy="2929979"/>
          </a:xfrm>
          <a:prstGeom prst="bentUp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/>
          </a:p>
        </p:txBody>
      </p:sp>
      <p:pic>
        <p:nvPicPr>
          <p:cNvPr id="36" name="Grafik 35">
            <a:extLst>
              <a:ext uri="{FF2B5EF4-FFF2-40B4-BE49-F238E27FC236}">
                <a16:creationId xmlns:a16="http://schemas.microsoft.com/office/drawing/2014/main" id="{2C04BDCE-EE54-40DD-BEA3-598C61C5FE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8091" y="4061629"/>
            <a:ext cx="653008" cy="632478"/>
          </a:xfrm>
          <a:prstGeom prst="rect">
            <a:avLst/>
          </a:prstGeom>
        </p:spPr>
      </p:pic>
      <p:sp>
        <p:nvSpPr>
          <p:cNvPr id="37" name="Textfeld 36">
            <a:extLst>
              <a:ext uri="{FF2B5EF4-FFF2-40B4-BE49-F238E27FC236}">
                <a16:creationId xmlns:a16="http://schemas.microsoft.com/office/drawing/2014/main" id="{84720FCC-8101-474B-97C9-7B47946E8342}"/>
              </a:ext>
            </a:extLst>
          </p:cNvPr>
          <p:cNvSpPr txBox="1"/>
          <p:nvPr/>
        </p:nvSpPr>
        <p:spPr>
          <a:xfrm>
            <a:off x="252413" y="4783891"/>
            <a:ext cx="11736907" cy="30777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de-DE" sz="1000" dirty="0"/>
              <a:t>CDE: Common Data Environment (zentrale Kollaborationsplattform; vgl. digitaler Datenraum); FM: Facility </a:t>
            </a:r>
            <a:r>
              <a:rPr lang="de-DE" sz="1000" dirty="0" err="1"/>
              <a:t>Mgt</a:t>
            </a:r>
            <a:r>
              <a:rPr lang="de-DE" sz="1000" dirty="0"/>
              <a:t>.; MA: Mitarbeiter; DL: Dienstleister; </a:t>
            </a:r>
          </a:p>
          <a:p>
            <a:r>
              <a:rPr lang="de-DE" sz="1000" dirty="0"/>
              <a:t>QS: Qualitätssicherung; BIM: Building Information Modeling; AIA: Auftraggeber-Informations-Anforderung </a:t>
            </a:r>
          </a:p>
        </p:txBody>
      </p:sp>
    </p:spTree>
    <p:extLst>
      <p:ext uri="{BB962C8B-B14F-4D97-AF65-F5344CB8AC3E}">
        <p14:creationId xmlns:p14="http://schemas.microsoft.com/office/powerpoint/2010/main" val="1369728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2" grpId="0"/>
      <p:bldP spid="15" grpId="0" animBg="1"/>
      <p:bldP spid="16" grpId="0" animBg="1"/>
      <p:bldP spid="17" grpId="0" animBg="1"/>
      <p:bldP spid="20" grpId="0"/>
      <p:bldP spid="21" grpId="0" animBg="1"/>
      <p:bldP spid="23" grpId="0"/>
      <p:bldP spid="26" grpId="0" animBg="1"/>
      <p:bldP spid="27" grpId="0" animBg="1"/>
      <p:bldP spid="28" grpId="0"/>
      <p:bldP spid="29" grpId="0"/>
      <p:bldP spid="31" grpId="0" animBg="1"/>
      <p:bldP spid="32" grpId="0"/>
      <p:bldP spid="33" grpId="0" animBg="1"/>
      <p:bldP spid="34" grpId="0"/>
      <p:bldP spid="35" grpId="0" animBg="1"/>
    </p:bldLst>
  </p:timing>
</p:sld>
</file>

<file path=ppt/theme/theme1.xml><?xml version="1.0" encoding="utf-8"?>
<a:theme xmlns:a="http://schemas.openxmlformats.org/drawingml/2006/main" name="Titelmaster">
  <a:themeElements>
    <a:clrScheme name="servparc 2019">
      <a:dk1>
        <a:srgbClr val="67737C"/>
      </a:dk1>
      <a:lt1>
        <a:sysClr val="window" lastClr="FFFFFF"/>
      </a:lt1>
      <a:dk2>
        <a:srgbClr val="003557"/>
      </a:dk2>
      <a:lt2>
        <a:srgbClr val="FFFFFF"/>
      </a:lt2>
      <a:accent1>
        <a:srgbClr val="004C79"/>
      </a:accent1>
      <a:accent2>
        <a:srgbClr val="F07E23"/>
      </a:accent2>
      <a:accent3>
        <a:srgbClr val="009A9B"/>
      </a:accent3>
      <a:accent4>
        <a:srgbClr val="A59380"/>
      </a:accent4>
      <a:accent5>
        <a:srgbClr val="C3CFD0"/>
      </a:accent5>
      <a:accent6>
        <a:srgbClr val="003557"/>
      </a:accent6>
      <a:hlink>
        <a:srgbClr val="67737C"/>
      </a:hlink>
      <a:folHlink>
        <a:srgbClr val="67737C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nhaltsmaster">
  <a:themeElements>
    <a:clrScheme name="servparc 2019">
      <a:dk1>
        <a:srgbClr val="67737C"/>
      </a:dk1>
      <a:lt1>
        <a:sysClr val="window" lastClr="FFFFFF"/>
      </a:lt1>
      <a:dk2>
        <a:srgbClr val="003557"/>
      </a:dk2>
      <a:lt2>
        <a:srgbClr val="FFFFFF"/>
      </a:lt2>
      <a:accent1>
        <a:srgbClr val="004C79"/>
      </a:accent1>
      <a:accent2>
        <a:srgbClr val="F07E23"/>
      </a:accent2>
      <a:accent3>
        <a:srgbClr val="009A9B"/>
      </a:accent3>
      <a:accent4>
        <a:srgbClr val="A59380"/>
      </a:accent4>
      <a:accent5>
        <a:srgbClr val="C3CFD0"/>
      </a:accent5>
      <a:accent6>
        <a:srgbClr val="003557"/>
      </a:accent6>
      <a:hlink>
        <a:srgbClr val="67737C"/>
      </a:hlink>
      <a:folHlink>
        <a:srgbClr val="67737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servparc2019_PPT_01</Template>
  <TotalTime>0</TotalTime>
  <Words>760</Words>
  <Application>Microsoft Office PowerPoint</Application>
  <PresentationFormat>Bildschirmpräsentation (16:9)</PresentationFormat>
  <Paragraphs>198</Paragraphs>
  <Slides>15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15</vt:i4>
      </vt:variant>
    </vt:vector>
  </HeadingPairs>
  <TitlesOfParts>
    <vt:vector size="22" baseType="lpstr">
      <vt:lpstr>Arial</vt:lpstr>
      <vt:lpstr>Arial Narrow</vt:lpstr>
      <vt:lpstr>Calibri</vt:lpstr>
      <vt:lpstr>Helvetica</vt:lpstr>
      <vt:lpstr>Wingdings</vt:lpstr>
      <vt:lpstr>Titelmaster</vt:lpstr>
      <vt:lpstr>Inhaltsmaster</vt:lpstr>
      <vt:lpstr>Die 5 wichtigsten BIM2FM-Anwendungsfälle unter die Lupe genommen - halten sie, was sie versprechen?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Mesago Messe Frankfurt GmbH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Fuchs, Marc (Mesago Stuttgart)</dc:creator>
  <cp:lastModifiedBy>Mosig, Matthias</cp:lastModifiedBy>
  <cp:revision>47</cp:revision>
  <cp:lastPrinted>2018-11-23T14:09:16Z</cp:lastPrinted>
  <dcterms:created xsi:type="dcterms:W3CDTF">2019-04-10T08:37:19Z</dcterms:created>
  <dcterms:modified xsi:type="dcterms:W3CDTF">2020-06-16T10:55:49Z</dcterms:modified>
</cp:coreProperties>
</file>