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35"/>
  </p:notesMasterIdLst>
  <p:handoutMasterIdLst>
    <p:handoutMasterId r:id="rId36"/>
  </p:handoutMasterIdLst>
  <p:sldIdLst>
    <p:sldId id="264" r:id="rId3"/>
    <p:sldId id="258" r:id="rId4"/>
    <p:sldId id="266" r:id="rId5"/>
    <p:sldId id="265" r:id="rId6"/>
    <p:sldId id="267" r:id="rId7"/>
    <p:sldId id="259" r:id="rId8"/>
    <p:sldId id="283" r:id="rId9"/>
    <p:sldId id="285" r:id="rId10"/>
    <p:sldId id="289" r:id="rId11"/>
    <p:sldId id="270" r:id="rId12"/>
    <p:sldId id="291" r:id="rId13"/>
    <p:sldId id="271" r:id="rId14"/>
    <p:sldId id="269" r:id="rId15"/>
    <p:sldId id="273" r:id="rId16"/>
    <p:sldId id="272" r:id="rId17"/>
    <p:sldId id="275" r:id="rId18"/>
    <p:sldId id="282" r:id="rId19"/>
    <p:sldId id="274" r:id="rId20"/>
    <p:sldId id="284" r:id="rId21"/>
    <p:sldId id="290" r:id="rId22"/>
    <p:sldId id="277" r:id="rId23"/>
    <p:sldId id="276" r:id="rId24"/>
    <p:sldId id="279" r:id="rId25"/>
    <p:sldId id="278" r:id="rId26"/>
    <p:sldId id="288" r:id="rId27"/>
    <p:sldId id="280" r:id="rId28"/>
    <p:sldId id="281" r:id="rId29"/>
    <p:sldId id="260" r:id="rId30"/>
    <p:sldId id="261" r:id="rId31"/>
    <p:sldId id="286" r:id="rId32"/>
    <p:sldId id="268" r:id="rId33"/>
    <p:sldId id="287" r:id="rId34"/>
  </p:sldIdLst>
  <p:sldSz cx="9144000" cy="5143500" type="screen16x9"/>
  <p:notesSz cx="6669088" cy="97758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">
          <p15:clr>
            <a:srgbClr val="A4A3A4"/>
          </p15:clr>
        </p15:guide>
        <p15:guide id="2" orient="horz" pos="509">
          <p15:clr>
            <a:srgbClr val="A4A3A4"/>
          </p15:clr>
        </p15:guide>
        <p15:guide id="3" orient="horz" pos="758" userDrawn="1">
          <p15:clr>
            <a:srgbClr val="A4A3A4"/>
          </p15:clr>
        </p15:guide>
        <p15:guide id="4" orient="horz" pos="1053" userDrawn="1">
          <p15:clr>
            <a:srgbClr val="A4A3A4"/>
          </p15:clr>
        </p15:guide>
        <p15:guide id="5" orient="horz" pos="1280" userDrawn="1">
          <p15:clr>
            <a:srgbClr val="A4A3A4"/>
          </p15:clr>
        </p15:guide>
        <p15:guide id="6" orient="horz" pos="1575" userDrawn="1">
          <p15:clr>
            <a:srgbClr val="A4A3A4"/>
          </p15:clr>
        </p15:guide>
        <p15:guide id="7" orient="horz" pos="1801" userDrawn="1">
          <p15:clr>
            <a:srgbClr val="A4A3A4"/>
          </p15:clr>
        </p15:guide>
        <p15:guide id="8" orient="horz" pos="1756" userDrawn="1">
          <p15:clr>
            <a:srgbClr val="A4A3A4"/>
          </p15:clr>
        </p15:guide>
        <p15:guide id="9" orient="horz" pos="2300" userDrawn="1">
          <p15:clr>
            <a:srgbClr val="A4A3A4"/>
          </p15:clr>
        </p15:guide>
        <p15:guide id="10" orient="horz" pos="2573" userDrawn="1">
          <p15:clr>
            <a:srgbClr val="A4A3A4"/>
          </p15:clr>
        </p15:guide>
        <p15:guide id="11" orient="horz" pos="2777" userDrawn="1">
          <p15:clr>
            <a:srgbClr val="A4A3A4"/>
          </p15:clr>
        </p15:guide>
        <p15:guide id="12" orient="horz" pos="3049">
          <p15:clr>
            <a:srgbClr val="A4A3A4"/>
          </p15:clr>
        </p15:guide>
        <p15:guide id="13" pos="136" userDrawn="1">
          <p15:clr>
            <a:srgbClr val="A4A3A4"/>
          </p15:clr>
        </p15:guide>
        <p15:guide id="14" pos="317" userDrawn="1">
          <p15:clr>
            <a:srgbClr val="A4A3A4"/>
          </p15:clr>
        </p15:guide>
        <p15:guide id="15" pos="635">
          <p15:clr>
            <a:srgbClr val="A4A3A4"/>
          </p15:clr>
        </p15:guide>
        <p15:guide id="16" pos="476" userDrawn="1">
          <p15:clr>
            <a:srgbClr val="A4A3A4"/>
          </p15:clr>
        </p15:guide>
        <p15:guide id="17" pos="793">
          <p15:clr>
            <a:srgbClr val="A4A3A4"/>
          </p15:clr>
        </p15:guide>
        <p15:guide id="18" pos="975" userDrawn="1">
          <p15:clr>
            <a:srgbClr val="A4A3A4"/>
          </p15:clr>
        </p15:guide>
        <p15:guide id="19" pos="1111">
          <p15:clr>
            <a:srgbClr val="A4A3A4"/>
          </p15:clr>
        </p15:guide>
        <p15:guide id="20" pos="1269">
          <p15:clr>
            <a:srgbClr val="A4A3A4"/>
          </p15:clr>
        </p15:guide>
        <p15:guide id="21" pos="1429">
          <p15:clr>
            <a:srgbClr val="A4A3A4"/>
          </p15:clr>
        </p15:guide>
        <p15:guide id="22" orient="horz" pos="260">
          <p15:clr>
            <a:srgbClr val="A4A3A4"/>
          </p15:clr>
        </p15:guide>
        <p15:guide id="23" orient="horz" pos="1529" userDrawn="1">
          <p15:clr>
            <a:srgbClr val="A4A3A4"/>
          </p15:clr>
        </p15:guide>
        <p15:guide id="24" orient="horz" pos="2505" userDrawn="1">
          <p15:clr>
            <a:srgbClr val="A4A3A4"/>
          </p15:clr>
        </p15:guide>
        <p15:guide id="26" pos="165">
          <p15:clr>
            <a:srgbClr val="A4A3A4"/>
          </p15:clr>
        </p15:guide>
        <p15:guide id="27" pos="805">
          <p15:clr>
            <a:srgbClr val="A4A3A4"/>
          </p15:clr>
        </p15:guide>
        <p15:guide id="28" pos="14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324"/>
    <a:srgbClr val="000000"/>
    <a:srgbClr val="FFFFFF"/>
    <a:srgbClr val="00204F"/>
    <a:srgbClr val="003557"/>
    <a:srgbClr val="BF9000"/>
    <a:srgbClr val="415F2D"/>
    <a:srgbClr val="6681AE"/>
    <a:srgbClr val="667995"/>
    <a:srgbClr val="99A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49" autoAdjust="0"/>
  </p:normalViewPr>
  <p:slideViewPr>
    <p:cSldViewPr snapToGrid="0" snapToObjects="1" showGuides="1">
      <p:cViewPr varScale="1">
        <p:scale>
          <a:sx n="74" d="100"/>
          <a:sy n="74" d="100"/>
        </p:scale>
        <p:origin x="259" y="72"/>
      </p:cViewPr>
      <p:guideLst>
        <p:guide orient="horz" pos="254"/>
        <p:guide orient="horz" pos="509"/>
        <p:guide orient="horz" pos="758"/>
        <p:guide orient="horz" pos="1053"/>
        <p:guide orient="horz" pos="1280"/>
        <p:guide orient="horz" pos="1575"/>
        <p:guide orient="horz" pos="1801"/>
        <p:guide orient="horz" pos="1756"/>
        <p:guide orient="horz" pos="2300"/>
        <p:guide orient="horz" pos="2573"/>
        <p:guide orient="horz" pos="2777"/>
        <p:guide orient="horz" pos="3049"/>
        <p:guide pos="136"/>
        <p:guide pos="317"/>
        <p:guide pos="635"/>
        <p:guide pos="476"/>
        <p:guide pos="793"/>
        <p:guide pos="975"/>
        <p:guide pos="1111"/>
        <p:guide pos="1269"/>
        <p:guide pos="1429"/>
        <p:guide orient="horz" pos="260"/>
        <p:guide orient="horz" pos="1529"/>
        <p:guide orient="horz" pos="2505"/>
        <p:guide pos="165"/>
        <p:guide pos="805"/>
        <p:guide pos="14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54CE-DE64-AF44-8122-28603E264108}" type="datetimeFigureOut">
              <a:rPr lang="de-DE" smtClean="0"/>
              <a:t>07.06.2020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3FE42-2BFC-734C-ABB5-E70202676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69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34A2-C269-CA48-9BCF-D78792E90540}" type="datetimeFigureOut">
              <a:rPr lang="de-DE" smtClean="0"/>
              <a:t>07.06.2020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3425"/>
            <a:ext cx="65135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176-4EC9-3945-9CB4-1641677B53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475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Krisen-Team aus Unternehmen und Facility Management</a:t>
            </a:r>
          </a:p>
          <a:p>
            <a:r>
              <a:rPr lang="de-DE" dirty="0" smtClean="0"/>
              <a:t>Die Krise setzt eine engere Kooperation des Führungsteams des Kernunternehmens und des Facility Management voraus. Dies erfordert ein Umdenken, </a:t>
            </a:r>
          </a:p>
          <a:p>
            <a:r>
              <a:rPr lang="de-DE" dirty="0" smtClean="0"/>
              <a:t>denn die Unterscheidung in FM und Unternehmen führt zu unnötigen Schnittstellen und Verzögerungen bei den erforderlichen kurzfristigen Krisen- </a:t>
            </a:r>
          </a:p>
          <a:p>
            <a:r>
              <a:rPr lang="de-DE" dirty="0" smtClean="0"/>
              <a:t>Entscheidungen. Das so gebildete Krisen-Team überwindet dieses Silodenken und führt eine gemeinsame Analyse der Prozessabläufe durch und prüft  </a:t>
            </a:r>
          </a:p>
          <a:p>
            <a:r>
              <a:rPr lang="de-DE" dirty="0" smtClean="0"/>
              <a:t>die vorhandener Dokumente und Verträge auf die neuen Anforderungen  aus der Krise. </a:t>
            </a:r>
          </a:p>
          <a:p>
            <a:r>
              <a:rPr lang="de-DE" dirty="0" smtClean="0"/>
              <a:t>Die Mitglieder des Krisenteams sind zugleich Krisenmanager, welche die Gefahren, Risiken des Unternehmens kennen und einschätzen können, welche </a:t>
            </a:r>
          </a:p>
          <a:p>
            <a:r>
              <a:rPr lang="de-DE" dirty="0" smtClean="0"/>
              <a:t>notwendigen Maßnahmen einzuleiten  und welche dabei Verfahren einzuhaltenden sind. Zudem kennen Sie ihre Verantwortungsbereiche und die </a:t>
            </a:r>
          </a:p>
          <a:p>
            <a:r>
              <a:rPr lang="de-DE" dirty="0" smtClean="0"/>
              <a:t>Schnittstellen zu anderen Sicherheitsbereichen anderer Mitglieder des Krisen-Teams. Gemeinsam steuern Sie effizient die Gefahrenlagen des Unternehmens </a:t>
            </a:r>
          </a:p>
          <a:p>
            <a:r>
              <a:rPr lang="de-DE" dirty="0" smtClean="0"/>
              <a:t>in der Krise.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A176-4EC9-3945-9CB4-1641677B53B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53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ervparc2019_PPT_KV_dunkelblau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5440" cy="51995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960000" y="1800000"/>
            <a:ext cx="4680000" cy="1908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 maximal 4 Zeilen </a:t>
            </a:r>
            <a:br>
              <a:rPr lang="de-DE" dirty="0" smtClean="0"/>
            </a:br>
            <a:r>
              <a:rPr lang="de-DE" dirty="0" smtClean="0"/>
              <a:t>in 30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403225"/>
            <a:ext cx="1243584" cy="265176"/>
          </a:xfrm>
          <a:prstGeom prst="rect">
            <a:avLst/>
          </a:prstGeom>
        </p:spPr>
      </p:pic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960000" y="4140000"/>
            <a:ext cx="4680000" cy="72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 sz="2000"/>
            </a:lvl2pPr>
            <a:lvl3pPr marL="0" indent="0">
              <a:spcBef>
                <a:spcPts val="0"/>
              </a:spcBef>
              <a:defRPr sz="2000"/>
            </a:lvl3pPr>
            <a:lvl4pPr marL="0" indent="0">
              <a:spcBef>
                <a:spcPts val="0"/>
              </a:spcBef>
              <a:defRPr sz="2000"/>
            </a:lvl4pPr>
            <a:lvl5pPr marL="0" indent="0">
              <a:spcBef>
                <a:spcPts val="0"/>
              </a:spcBef>
              <a:defRPr sz="2000"/>
            </a:lvl5pPr>
          </a:lstStyle>
          <a:p>
            <a:pPr lvl="0"/>
            <a:r>
              <a:rPr lang="de-DE" dirty="0" smtClean="0"/>
              <a:t>Referent/-in maximal 2 Zeilen </a:t>
            </a:r>
            <a:br>
              <a:rPr lang="de-DE" dirty="0" smtClean="0"/>
            </a:br>
            <a:r>
              <a:rPr lang="de-DE" dirty="0" smtClean="0"/>
              <a:t>in 22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252413" y="412749"/>
            <a:ext cx="2160000" cy="126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Ihr Firmenlogo 1c oder 4c maximale Größe 6 x 3,5 cm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57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571625" y="1266825"/>
            <a:ext cx="7224300" cy="3402717"/>
          </a:xfrm>
          <a:prstGeom prst="rect">
            <a:avLst/>
          </a:prstGeom>
        </p:spPr>
        <p:txBody>
          <a:bodyPr vert="horz" lIns="0" tIns="0" rIns="0" bIns="0"/>
          <a:lstStyle>
            <a:lvl1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aseline="0">
                <a:solidFill>
                  <a:srgbClr val="000000"/>
                </a:solidFill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Bullet Points in 26 </a:t>
            </a:r>
            <a:r>
              <a:rPr lang="de-DE" dirty="0" err="1" smtClean="0"/>
              <a:t>pt</a:t>
            </a:r>
            <a:r>
              <a:rPr lang="de-DE" dirty="0" smtClean="0"/>
              <a:t> Arial, maximal 7 Zeilen</a:t>
            </a:r>
          </a:p>
        </p:txBody>
      </p:sp>
    </p:spTree>
    <p:extLst>
      <p:ext uri="{BB962C8B-B14F-4D97-AF65-F5344CB8AC3E}">
        <p14:creationId xmlns:p14="http://schemas.microsoft.com/office/powerpoint/2010/main" val="228321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924050" y="1800000"/>
            <a:ext cx="6871875" cy="286020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baseline="0">
                <a:solidFill>
                  <a:srgbClr val="000000"/>
                </a:solidFill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Fließtext in 22 </a:t>
            </a:r>
            <a:r>
              <a:rPr lang="de-DE" dirty="0" err="1" smtClean="0"/>
              <a:t>pt</a:t>
            </a:r>
            <a:r>
              <a:rPr lang="de-DE" dirty="0" smtClean="0"/>
              <a:t> Arial, maximal 8 Zeilen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33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2413" y="412749"/>
            <a:ext cx="2160000" cy="126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Ihr Firmenlogo 1c oder 4c maximale Größe 6 x 3,5 cm 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257158" y="1800002"/>
            <a:ext cx="3538767" cy="286954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252414" y="1800001"/>
            <a:ext cx="4743288" cy="286954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05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2413" y="412749"/>
            <a:ext cx="2160000" cy="126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Ihr Firmenlogo 1c oder 4c maximale Größe 6 x 3,5 cm 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4" y="4267960"/>
            <a:ext cx="4068000" cy="40158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252414" y="1800001"/>
            <a:ext cx="4068000" cy="234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725600" y="4267960"/>
            <a:ext cx="4068000" cy="40158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725600" y="1800001"/>
            <a:ext cx="4068000" cy="234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512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2413" y="412749"/>
            <a:ext cx="2160000" cy="126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Ihr Firmenlogo 1c oder 4c maximale Größe 6 x 3,5 cm 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5" y="4140000"/>
            <a:ext cx="1800000" cy="52954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</a:t>
            </a:r>
            <a:br>
              <a:rPr lang="de-DE" dirty="0" smtClean="0"/>
            </a:br>
            <a:r>
              <a:rPr lang="de-DE" dirty="0" smtClean="0"/>
              <a:t>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252414" y="1800001"/>
            <a:ext cx="1800000" cy="216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98846" y="4140000"/>
            <a:ext cx="1800000" cy="52954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</a:t>
            </a:r>
            <a:br>
              <a:rPr lang="de-DE" dirty="0" smtClean="0"/>
            </a:br>
            <a:r>
              <a:rPr lang="de-DE" dirty="0" smtClean="0"/>
              <a:t>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7"/>
          </p:nvPr>
        </p:nvSpPr>
        <p:spPr>
          <a:xfrm>
            <a:off x="2498845" y="1800001"/>
            <a:ext cx="1800000" cy="216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45277" y="4140000"/>
            <a:ext cx="1800000" cy="52954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</a:t>
            </a:r>
            <a:br>
              <a:rPr lang="de-DE" dirty="0" smtClean="0"/>
            </a:br>
            <a:r>
              <a:rPr lang="de-DE" dirty="0" smtClean="0"/>
              <a:t>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745276" y="1800001"/>
            <a:ext cx="1800000" cy="216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991707" y="4140000"/>
            <a:ext cx="1800000" cy="52954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</a:t>
            </a:r>
            <a:br>
              <a:rPr lang="de-DE" dirty="0" smtClean="0"/>
            </a:br>
            <a:r>
              <a:rPr lang="de-DE" dirty="0" smtClean="0"/>
              <a:t>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21"/>
          </p:nvPr>
        </p:nvSpPr>
        <p:spPr>
          <a:xfrm>
            <a:off x="6991706" y="1800001"/>
            <a:ext cx="1800000" cy="2160000"/>
          </a:xfrm>
          <a:prstGeom prst="rect">
            <a:avLst/>
          </a:prstGeom>
        </p:spPr>
        <p:txBody>
          <a:bodyPr vert="horz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230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aseline="0">
                <a:latin typeface="Arial"/>
              </a:defRPr>
            </a:lvl1pPr>
          </a:lstStyle>
          <a:p>
            <a:fld id="{9402FAE1-3884-6545-8B69-88E346F5933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2413" y="412749"/>
            <a:ext cx="2160000" cy="126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Ihr Firmenlogo 1c oder 4c maximale Größe 6 x 3,5 cm 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696034" y="1800001"/>
            <a:ext cx="3099892" cy="288310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/>
              </a:defRPr>
            </a:lvl1pPr>
            <a:lvl2pPr marL="285750" indent="-285750">
              <a:spcBef>
                <a:spcPts val="0"/>
              </a:spcBef>
              <a:buFont typeface="Arial"/>
              <a:buChar char="•"/>
              <a:defRPr sz="1800"/>
            </a:lvl2pPr>
            <a:lvl3pPr marL="285750" indent="-285750">
              <a:spcBef>
                <a:spcPts val="0"/>
              </a:spcBef>
              <a:buFont typeface="Arial"/>
              <a:buChar char="•"/>
              <a:defRPr sz="1800"/>
            </a:lvl3pPr>
            <a:lvl4pPr marL="285750" indent="-285750">
              <a:spcBef>
                <a:spcPts val="0"/>
              </a:spcBef>
              <a:buFont typeface="Arial"/>
              <a:buChar char="•"/>
              <a:defRPr sz="1800"/>
            </a:lvl4pPr>
            <a:lvl5pPr marL="285750" indent="-285750">
              <a:spcBef>
                <a:spcPts val="0"/>
              </a:spcBef>
              <a:buFont typeface="Arial"/>
              <a:buChar char="•"/>
              <a:defRPr sz="1800"/>
            </a:lvl5pPr>
          </a:lstStyle>
          <a:p>
            <a:pPr lvl="0"/>
            <a:r>
              <a:rPr lang="de-DE" dirty="0" smtClean="0"/>
              <a:t>Bildunterschrift in 18 </a:t>
            </a:r>
            <a:r>
              <a:rPr lang="de-DE" dirty="0" err="1" smtClean="0"/>
              <a:t>pt</a:t>
            </a:r>
            <a:r>
              <a:rPr lang="de-DE" dirty="0" smtClean="0"/>
              <a:t> Arial</a:t>
            </a:r>
            <a:endParaRPr lang="de-DE" dirty="0"/>
          </a:p>
        </p:txBody>
      </p:sp>
      <p:sp>
        <p:nvSpPr>
          <p:cNvPr id="8" name="Medienplatzhalter 7"/>
          <p:cNvSpPr>
            <a:spLocks noGrp="1"/>
          </p:cNvSpPr>
          <p:nvPr>
            <p:ph type="media" sz="quarter" idx="15"/>
          </p:nvPr>
        </p:nvSpPr>
        <p:spPr>
          <a:xfrm>
            <a:off x="252413" y="1800225"/>
            <a:ext cx="5120640" cy="288288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42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252000" y="3628764"/>
            <a:ext cx="1914359" cy="67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NETWORKING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NEXT LEVEL.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403200"/>
            <a:ext cx="1243584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3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  <p:sldLayoutId id="2147483729" r:id="rId3"/>
    <p:sldLayoutId id="2147483730" r:id="rId4"/>
    <p:sldLayoutId id="2147483732" r:id="rId5"/>
    <p:sldLayoutId id="214748373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Krisen – Strategie FM:</a:t>
            </a:r>
            <a:br>
              <a:rPr lang="de-DE" dirty="0" smtClean="0"/>
            </a:br>
            <a:r>
              <a:rPr lang="de-DE" sz="2800" dirty="0" smtClean="0"/>
              <a:t>wie können wir schneller in Gefahrenlagen agieren?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59999" y="4140000"/>
            <a:ext cx="4872273" cy="720000"/>
          </a:xfrm>
        </p:spPr>
        <p:txBody>
          <a:bodyPr/>
          <a:lstStyle/>
          <a:p>
            <a:r>
              <a:rPr lang="de-DE" dirty="0" smtClean="0"/>
              <a:t>Dr. Georg Wiesinger</a:t>
            </a:r>
          </a:p>
          <a:p>
            <a:r>
              <a:rPr lang="de-DE" sz="2000" dirty="0" smtClean="0"/>
              <a:t>BPE Beraten Planen Entwickeln GmbH</a:t>
            </a:r>
            <a:endParaRPr lang="de-DE" sz="20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2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17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5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28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5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0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4" name="Abgerundetes Rechteck 13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b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b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517968" y="635819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tx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tx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tx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7824929" y="887048"/>
            <a:ext cx="377944" cy="329092"/>
            <a:chOff x="418493" y="2482086"/>
            <a:chExt cx="1626297" cy="1568477"/>
          </a:xfrm>
          <a:solidFill>
            <a:schemeClr val="accent6">
              <a:lumMod val="50000"/>
              <a:lumOff val="50000"/>
            </a:schemeClr>
          </a:solidFill>
        </p:grpSpPr>
        <p:sp>
          <p:nvSpPr>
            <p:cNvPr id="18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9" name="Ellipse 18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1" name="Ellipse 20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2" name="Ellipse 21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3" name="Ellipse 22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4" name="Ellipse 23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5" name="Ellipse 24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6" name="Ellipse 25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7" name="Ellipse 26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8" name="Ellipse 27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9" name="Ellipse 28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0" name="Ellipse 29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1" name="Ellipse 30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2" name="Ellipse 31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3" name="Ellipse 32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4" name="Ellipse 33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5" name="Ellipse 34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6" name="Ellipse 35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7" name="Ellipse 36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chemeClr val="accent6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2079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A8324"/>
                </a:solidFill>
              </a:rPr>
              <a:t>Krisen Strategie – was ist das? </a:t>
            </a:r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2177935" y="472304"/>
            <a:ext cx="9633484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2255990" y="1355360"/>
            <a:ext cx="6746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u="sng" dirty="0" smtClean="0">
                <a:solidFill>
                  <a:srgbClr val="000000"/>
                </a:solidFill>
              </a:rPr>
              <a:t>Analogie:</a:t>
            </a:r>
            <a:endParaRPr lang="de-DE" b="1" u="sng" dirty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Was macht ein Bergsteiger wenn er abgestürzt ist?</a:t>
            </a:r>
          </a:p>
          <a:p>
            <a:pPr marL="265113" indent="-265113">
              <a:buAutoNum type="arabicPeriod"/>
              <a:tabLst>
                <a:tab pos="26511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einen </a:t>
            </a:r>
            <a:r>
              <a:rPr lang="de-DE" dirty="0">
                <a:solidFill>
                  <a:srgbClr val="000000"/>
                </a:solidFill>
              </a:rPr>
              <a:t>kühlen Kopf bewahren, </a:t>
            </a:r>
            <a:endParaRPr lang="de-DE" dirty="0" smtClean="0">
              <a:solidFill>
                <a:srgbClr val="000000"/>
              </a:solidFill>
            </a:endParaRPr>
          </a:p>
          <a:p>
            <a:pPr marL="265113" indent="-265113">
              <a:buAutoNum type="arabicPeriod"/>
              <a:tabLst>
                <a:tab pos="26511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seine </a:t>
            </a:r>
            <a:r>
              <a:rPr lang="de-DE" dirty="0">
                <a:solidFill>
                  <a:srgbClr val="000000"/>
                </a:solidFill>
              </a:rPr>
              <a:t>akuten Wunden versorgen, </a:t>
            </a:r>
            <a:endParaRPr lang="de-DE" dirty="0" smtClean="0">
              <a:solidFill>
                <a:srgbClr val="000000"/>
              </a:solidFill>
            </a:endParaRPr>
          </a:p>
          <a:p>
            <a:pPr marL="265113" indent="-265113">
              <a:buAutoNum type="arabicPeriod"/>
              <a:tabLst>
                <a:tab pos="26511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</a:t>
            </a:r>
            <a:r>
              <a:rPr lang="de-DE" dirty="0">
                <a:solidFill>
                  <a:srgbClr val="000000"/>
                </a:solidFill>
              </a:rPr>
              <a:t>Lage analysieren, </a:t>
            </a:r>
            <a:endParaRPr lang="de-DE" dirty="0" smtClean="0">
              <a:solidFill>
                <a:srgbClr val="000000"/>
              </a:solidFill>
            </a:endParaRPr>
          </a:p>
          <a:p>
            <a:pPr marL="265113" indent="-265113">
              <a:buAutoNum type="arabicPeriod"/>
              <a:tabLst>
                <a:tab pos="26511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eine </a:t>
            </a:r>
            <a:r>
              <a:rPr lang="de-DE" dirty="0">
                <a:solidFill>
                  <a:srgbClr val="000000"/>
                </a:solidFill>
              </a:rPr>
              <a:t>neue </a:t>
            </a:r>
            <a:r>
              <a:rPr lang="de-DE" dirty="0" smtClean="0">
                <a:solidFill>
                  <a:srgbClr val="000000"/>
                </a:solidFill>
              </a:rPr>
              <a:t>Strategie für einen neuen Weg entwickeln </a:t>
            </a:r>
            <a:r>
              <a:rPr lang="de-DE" dirty="0">
                <a:solidFill>
                  <a:srgbClr val="000000"/>
                </a:solidFill>
              </a:rPr>
              <a:t>und </a:t>
            </a:r>
            <a:endParaRPr lang="de-DE" dirty="0" smtClean="0">
              <a:solidFill>
                <a:srgbClr val="000000"/>
              </a:solidFill>
            </a:endParaRPr>
          </a:p>
          <a:p>
            <a:pPr marL="265113" indent="-265113">
              <a:buAutoNum type="arabicPeriod"/>
              <a:tabLst>
                <a:tab pos="26511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diese </a:t>
            </a:r>
            <a:r>
              <a:rPr lang="de-DE" dirty="0">
                <a:solidFill>
                  <a:srgbClr val="000000"/>
                </a:solidFill>
              </a:rPr>
              <a:t>dann konsequent verfolgen. </a:t>
            </a:r>
            <a:endParaRPr lang="de-DE" dirty="0" smtClean="0">
              <a:solidFill>
                <a:srgbClr val="000000"/>
              </a:solidFill>
            </a:endParaRPr>
          </a:p>
          <a:p>
            <a:pPr marL="265113" indent="-265113">
              <a:buAutoNum type="arabicPeriod"/>
              <a:tabLst>
                <a:tab pos="265113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Dies </a:t>
            </a:r>
            <a:r>
              <a:rPr lang="de-DE" dirty="0">
                <a:solidFill>
                  <a:srgbClr val="000000"/>
                </a:solidFill>
              </a:rPr>
              <a:t>kann nicht nur in der Bergwelt, sondern auch in der Wirtschaft das Überleben sichern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</a:p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02" y="1440740"/>
            <a:ext cx="1957286" cy="2283501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751251" y="3473258"/>
            <a:ext cx="14256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Bild: </a:t>
            </a:r>
            <a:r>
              <a:rPr lang="de-DE" sz="1000" dirty="0" smtClean="0">
                <a:solidFill>
                  <a:schemeClr val="bg1"/>
                </a:solidFill>
              </a:rPr>
              <a:t>www.freepiks.de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6114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A8324"/>
                </a:solidFill>
              </a:rPr>
              <a:t>Entwicklung Krisen-Strategie in 4 Stufen</a:t>
            </a:r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2177935" y="472304"/>
            <a:ext cx="9633484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2255990" y="1027977"/>
            <a:ext cx="69660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solidFill>
                <a:srgbClr val="000000"/>
              </a:solidFill>
            </a:endParaRPr>
          </a:p>
          <a:p>
            <a:pPr marL="265113" indent="-265113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Das Unternehmen </a:t>
            </a:r>
            <a:r>
              <a:rPr lang="de-DE" dirty="0">
                <a:solidFill>
                  <a:srgbClr val="000000"/>
                </a:solidFill>
              </a:rPr>
              <a:t>sollte </a:t>
            </a:r>
            <a:r>
              <a:rPr lang="de-DE" dirty="0" smtClean="0">
                <a:solidFill>
                  <a:srgbClr val="000000"/>
                </a:solidFill>
              </a:rPr>
              <a:t>seine Schwächen und Stärken, Risiken und Bedrohungslagen identifizieren</a:t>
            </a:r>
            <a:endParaRPr lang="de-DE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265113" indent="-265113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  <a:sym typeface="Wingdings" panose="05000000000000000000" pitchFamily="2" charset="2"/>
              </a:rPr>
              <a:t>Risiko Check für </a:t>
            </a:r>
            <a:r>
              <a:rPr lang="de-DE" dirty="0" smtClean="0">
                <a:solidFill>
                  <a:srgbClr val="000000"/>
                </a:solidFill>
              </a:rPr>
              <a:t>alle </a:t>
            </a:r>
            <a:r>
              <a:rPr lang="de-DE" dirty="0">
                <a:solidFill>
                  <a:srgbClr val="000000"/>
                </a:solidFill>
              </a:rPr>
              <a:t>wichtigen Bereiche des Unternehmens mit einer </a:t>
            </a:r>
            <a:r>
              <a:rPr lang="de-DE" dirty="0" smtClean="0">
                <a:solidFill>
                  <a:srgbClr val="000000"/>
                </a:solidFill>
              </a:rPr>
              <a:t>Stärken-Schwächen-Analyse durchführen und konkrete Maßnahmenkonzepte ableiten.</a:t>
            </a:r>
            <a:endParaRPr lang="de-DE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265113" indent="-265113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  <a:sym typeface="Wingdings" panose="05000000000000000000" pitchFamily="2" charset="2"/>
              </a:rPr>
              <a:t>Krisen-Strategie aufbauen, um das Unternehmen sicher mit der Mannschaft durch den Sturm der Krise segeln zu können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265113" indent="-265113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Gezielte und passende Maßnahmenkonzepte und Notfallpläne in einem Sicherheitskonzept vorbereiten</a:t>
            </a:r>
          </a:p>
          <a:p>
            <a:pPr marL="265113" indent="-265113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Umsetzung und Controlling der Maßnahmen in einem integrierten Managementsystem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02" y="1440740"/>
            <a:ext cx="1957286" cy="2283501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751251" y="3473258"/>
            <a:ext cx="14256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Bild: </a:t>
            </a:r>
            <a:r>
              <a:rPr lang="de-DE" sz="1000" dirty="0" smtClean="0">
                <a:solidFill>
                  <a:schemeClr val="bg1"/>
                </a:solidFill>
              </a:rPr>
              <a:t>www.freepiks.de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hteck 82"/>
          <p:cNvSpPr/>
          <p:nvPr/>
        </p:nvSpPr>
        <p:spPr>
          <a:xfrm>
            <a:off x="2348732" y="1232301"/>
            <a:ext cx="4185614" cy="38123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8313" y="3204041"/>
            <a:ext cx="1683856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48350" y="713581"/>
            <a:ext cx="2027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FA8324"/>
                </a:solidFill>
              </a:rPr>
              <a:t>Krisen-Team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2349158" y="205781"/>
            <a:ext cx="9633484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52" name="Richtungspfeil 51"/>
          <p:cNvSpPr/>
          <p:nvPr/>
        </p:nvSpPr>
        <p:spPr>
          <a:xfrm>
            <a:off x="2625737" y="2535880"/>
            <a:ext cx="1774845" cy="2248525"/>
          </a:xfrm>
          <a:prstGeom prst="homePlate">
            <a:avLst>
              <a:gd name="adj" fmla="val 17061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Unternehmen</a:t>
            </a:r>
          </a:p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Kerngeschäft</a:t>
            </a:r>
          </a:p>
        </p:txBody>
      </p:sp>
      <p:sp>
        <p:nvSpPr>
          <p:cNvPr id="53" name="Rechteck 9"/>
          <p:cNvSpPr/>
          <p:nvPr/>
        </p:nvSpPr>
        <p:spPr>
          <a:xfrm>
            <a:off x="4400582" y="2518157"/>
            <a:ext cx="1847342" cy="2280848"/>
          </a:xfrm>
          <a:custGeom>
            <a:avLst/>
            <a:gdLst>
              <a:gd name="connsiteX0" fmla="*/ 0 w 2023672"/>
              <a:gd name="connsiteY0" fmla="*/ 0 h 2280848"/>
              <a:gd name="connsiteX1" fmla="*/ 2023672 w 2023672"/>
              <a:gd name="connsiteY1" fmla="*/ 0 h 2280848"/>
              <a:gd name="connsiteX2" fmla="*/ 2023672 w 2023672"/>
              <a:gd name="connsiteY2" fmla="*/ 2280848 h 2280848"/>
              <a:gd name="connsiteX3" fmla="*/ 0 w 2023672"/>
              <a:gd name="connsiteY3" fmla="*/ 2280848 h 2280848"/>
              <a:gd name="connsiteX4" fmla="*/ 0 w 2023672"/>
              <a:gd name="connsiteY4" fmla="*/ 0 h 2280848"/>
              <a:gd name="connsiteX0" fmla="*/ 14990 w 2038662"/>
              <a:gd name="connsiteY0" fmla="*/ 0 h 2280848"/>
              <a:gd name="connsiteX1" fmla="*/ 2038662 w 2038662"/>
              <a:gd name="connsiteY1" fmla="*/ 0 h 2280848"/>
              <a:gd name="connsiteX2" fmla="*/ 2038662 w 2038662"/>
              <a:gd name="connsiteY2" fmla="*/ 2280848 h 2280848"/>
              <a:gd name="connsiteX3" fmla="*/ 14990 w 2038662"/>
              <a:gd name="connsiteY3" fmla="*/ 2280848 h 2280848"/>
              <a:gd name="connsiteX4" fmla="*/ 0 w 2038662"/>
              <a:gd name="connsiteY4" fmla="*/ 1113957 h 2280848"/>
              <a:gd name="connsiteX5" fmla="*/ 14990 w 2038662"/>
              <a:gd name="connsiteY5" fmla="*/ 0 h 2280848"/>
              <a:gd name="connsiteX0" fmla="*/ 0 w 2023672"/>
              <a:gd name="connsiteY0" fmla="*/ 0 h 2280848"/>
              <a:gd name="connsiteX1" fmla="*/ 2023672 w 2023672"/>
              <a:gd name="connsiteY1" fmla="*/ 0 h 2280848"/>
              <a:gd name="connsiteX2" fmla="*/ 2023672 w 2023672"/>
              <a:gd name="connsiteY2" fmla="*/ 2280848 h 2280848"/>
              <a:gd name="connsiteX3" fmla="*/ 0 w 2023672"/>
              <a:gd name="connsiteY3" fmla="*/ 2280848 h 2280848"/>
              <a:gd name="connsiteX4" fmla="*/ 464696 w 2023672"/>
              <a:gd name="connsiteY4" fmla="*/ 1113957 h 2280848"/>
              <a:gd name="connsiteX5" fmla="*/ 0 w 2023672"/>
              <a:gd name="connsiteY5" fmla="*/ 0 h 2280848"/>
              <a:gd name="connsiteX0" fmla="*/ 0 w 2023672"/>
              <a:gd name="connsiteY0" fmla="*/ 0 h 2280848"/>
              <a:gd name="connsiteX1" fmla="*/ 2023672 w 2023672"/>
              <a:gd name="connsiteY1" fmla="*/ 0 h 2280848"/>
              <a:gd name="connsiteX2" fmla="*/ 2023672 w 2023672"/>
              <a:gd name="connsiteY2" fmla="*/ 2280848 h 2280848"/>
              <a:gd name="connsiteX3" fmla="*/ 0 w 2023672"/>
              <a:gd name="connsiteY3" fmla="*/ 2280848 h 2280848"/>
              <a:gd name="connsiteX4" fmla="*/ 314795 w 2023672"/>
              <a:gd name="connsiteY4" fmla="*/ 1098966 h 2280848"/>
              <a:gd name="connsiteX5" fmla="*/ 0 w 2023672"/>
              <a:gd name="connsiteY5" fmla="*/ 0 h 2280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672" h="2280848">
                <a:moveTo>
                  <a:pt x="0" y="0"/>
                </a:moveTo>
                <a:lnTo>
                  <a:pt x="2023672" y="0"/>
                </a:lnTo>
                <a:lnTo>
                  <a:pt x="2023672" y="2280848"/>
                </a:lnTo>
                <a:lnTo>
                  <a:pt x="0" y="2280848"/>
                </a:lnTo>
                <a:lnTo>
                  <a:pt x="314795" y="1098966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Facility Management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237274" y="2480946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b="1" dirty="0" smtClean="0">
                <a:solidFill>
                  <a:prstClr val="white"/>
                </a:solidFill>
                <a:latin typeface="Helvetica"/>
              </a:rPr>
              <a:t>Krisen-</a:t>
            </a:r>
            <a:br>
              <a:rPr lang="de-DE" b="1" dirty="0" smtClean="0">
                <a:solidFill>
                  <a:prstClr val="white"/>
                </a:solidFill>
                <a:latin typeface="Helvetica"/>
              </a:rPr>
            </a:br>
            <a:r>
              <a:rPr lang="de-DE" b="1" dirty="0" smtClean="0">
                <a:solidFill>
                  <a:prstClr val="white"/>
                </a:solidFill>
                <a:latin typeface="Helvetica"/>
              </a:rPr>
              <a:t>Betrieb</a:t>
            </a:r>
            <a:endParaRPr lang="de-DE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2625737" y="2548875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white"/>
                </a:solidFill>
                <a:latin typeface="Helvetica"/>
              </a:rPr>
              <a:t>Krisen-</a:t>
            </a:r>
            <a:br>
              <a:rPr lang="de-DE" b="1" dirty="0" smtClean="0">
                <a:solidFill>
                  <a:prstClr val="white"/>
                </a:solidFill>
                <a:latin typeface="Helvetica"/>
              </a:rPr>
            </a:br>
            <a:r>
              <a:rPr lang="de-DE" b="1" dirty="0" smtClean="0">
                <a:solidFill>
                  <a:prstClr val="white"/>
                </a:solidFill>
                <a:latin typeface="Helvetica"/>
              </a:rPr>
              <a:t>Betrieb</a:t>
            </a:r>
            <a:endParaRPr lang="de-DE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56" name="Eingekerbter Richtungspfeil 55"/>
          <p:cNvSpPr/>
          <p:nvPr/>
        </p:nvSpPr>
        <p:spPr>
          <a:xfrm>
            <a:off x="2625737" y="1611495"/>
            <a:ext cx="1681247" cy="718249"/>
          </a:xfrm>
          <a:prstGeom prst="chevron">
            <a:avLst>
              <a:gd name="adj" fmla="val 27459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Primär- </a:t>
            </a:r>
            <a:r>
              <a:rPr kumimoji="0" lang="de-D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prozesse</a:t>
            </a: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57" name="Eingekerbter Richtungspfeil 56"/>
          <p:cNvSpPr/>
          <p:nvPr/>
        </p:nvSpPr>
        <p:spPr>
          <a:xfrm>
            <a:off x="4426148" y="1611495"/>
            <a:ext cx="1832941" cy="718249"/>
          </a:xfrm>
          <a:prstGeom prst="chevron">
            <a:avLst>
              <a:gd name="adj" fmla="val 27459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Sekundär-prozesse FM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2702487" y="4139588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prstClr val="white"/>
                </a:solidFill>
                <a:latin typeface="Helvetica"/>
              </a:rPr>
              <a:t>Geschäfts-</a:t>
            </a:r>
            <a:br>
              <a:rPr lang="de-DE" sz="1600" dirty="0" smtClean="0">
                <a:solidFill>
                  <a:prstClr val="white"/>
                </a:solidFill>
                <a:latin typeface="Helvetica"/>
              </a:rPr>
            </a:br>
            <a:r>
              <a:rPr lang="de-DE" sz="1600" dirty="0" err="1" smtClean="0">
                <a:solidFill>
                  <a:prstClr val="white"/>
                </a:solidFill>
                <a:latin typeface="Helvetica"/>
              </a:rPr>
              <a:t>prozesse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2746471" y="1220693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Krise erfordert Krisenteam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576912" y="4199630"/>
            <a:ext cx="1664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prstClr val="white"/>
                </a:solidFill>
                <a:latin typeface="Helvetica"/>
              </a:rPr>
              <a:t>Facility Services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61" name="Bogen 60"/>
          <p:cNvSpPr/>
          <p:nvPr/>
        </p:nvSpPr>
        <p:spPr>
          <a:xfrm>
            <a:off x="930202" y="1979543"/>
            <a:ext cx="914400" cy="914400"/>
          </a:xfrm>
          <a:prstGeom prst="arc">
            <a:avLst>
              <a:gd name="adj1" fmla="val 16200000"/>
              <a:gd name="adj2" fmla="val 21229789"/>
            </a:avLst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hangingPunct="0"/>
            <a:endParaRPr lang="de-DE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2" name="Bogen 61"/>
          <p:cNvSpPr/>
          <p:nvPr/>
        </p:nvSpPr>
        <p:spPr>
          <a:xfrm rot="5400000">
            <a:off x="938934" y="2201063"/>
            <a:ext cx="914400" cy="914400"/>
          </a:xfrm>
          <a:prstGeom prst="arc">
            <a:avLst>
              <a:gd name="adj1" fmla="val 16200000"/>
              <a:gd name="adj2" fmla="val 21229789"/>
            </a:avLst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hangingPunct="0"/>
            <a:endParaRPr lang="de-DE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3" name="Bogen 62"/>
          <p:cNvSpPr/>
          <p:nvPr/>
        </p:nvSpPr>
        <p:spPr>
          <a:xfrm rot="10800000">
            <a:off x="699420" y="2201063"/>
            <a:ext cx="914400" cy="914400"/>
          </a:xfrm>
          <a:prstGeom prst="arc">
            <a:avLst>
              <a:gd name="adj1" fmla="val 16200000"/>
              <a:gd name="adj2" fmla="val 21229789"/>
            </a:avLst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hangingPunct="0"/>
            <a:endParaRPr lang="de-DE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4" name="Bogen 63"/>
          <p:cNvSpPr/>
          <p:nvPr/>
        </p:nvSpPr>
        <p:spPr>
          <a:xfrm rot="16200000">
            <a:off x="690688" y="1979543"/>
            <a:ext cx="914400" cy="914400"/>
          </a:xfrm>
          <a:prstGeom prst="arc">
            <a:avLst>
              <a:gd name="adj1" fmla="val 16200000"/>
              <a:gd name="adj2" fmla="val 21229789"/>
            </a:avLst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hangingPunct="0"/>
            <a:endParaRPr lang="de-DE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1118230" y="1816561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1137009" y="1813519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1</a:t>
            </a:r>
          </a:p>
        </p:txBody>
      </p:sp>
      <p:sp>
        <p:nvSpPr>
          <p:cNvPr id="67" name="Ellipse 66"/>
          <p:cNvSpPr/>
          <p:nvPr/>
        </p:nvSpPr>
        <p:spPr>
          <a:xfrm>
            <a:off x="1678139" y="2384410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1697453" y="2382008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2</a:t>
            </a:r>
          </a:p>
        </p:txBody>
      </p:sp>
      <p:sp>
        <p:nvSpPr>
          <p:cNvPr id="69" name="Ellipse 68"/>
          <p:cNvSpPr/>
          <p:nvPr/>
        </p:nvSpPr>
        <p:spPr>
          <a:xfrm>
            <a:off x="1118010" y="2951532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137054" y="2947470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3</a:t>
            </a:r>
          </a:p>
        </p:txBody>
      </p:sp>
      <p:sp>
        <p:nvSpPr>
          <p:cNvPr id="71" name="Ellipse 70"/>
          <p:cNvSpPr/>
          <p:nvPr/>
        </p:nvSpPr>
        <p:spPr>
          <a:xfrm>
            <a:off x="542628" y="2403941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61674" y="2399874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4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977098" y="23337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KKP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678444" y="2088303"/>
            <a:ext cx="232040" cy="2320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577582" y="2013353"/>
            <a:ext cx="232040" cy="2320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652223" y="2791770"/>
            <a:ext cx="232040" cy="2320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738174" y="2881668"/>
            <a:ext cx="232040" cy="2320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1547470" y="1897714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Lage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1430890" y="272114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Details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64197" y="2816060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Strategie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78292" y="2023752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Umsetzen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400845" y="3317137"/>
            <a:ext cx="1556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KKP</a:t>
            </a:r>
          </a:p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Kontinuierlicher</a:t>
            </a:r>
          </a:p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Krisen </a:t>
            </a:r>
          </a:p>
          <a:p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Prozess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33" name="Textfeld 132"/>
          <p:cNvSpPr txBox="1"/>
          <p:nvPr/>
        </p:nvSpPr>
        <p:spPr>
          <a:xfrm>
            <a:off x="6491206" y="1128093"/>
            <a:ext cx="3102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Arbeitsteam</a:t>
            </a:r>
          </a:p>
          <a:p>
            <a:r>
              <a:rPr lang="de-DE" dirty="0" smtClean="0">
                <a:solidFill>
                  <a:prstClr val="black"/>
                </a:solidFill>
                <a:latin typeface="Helvetica"/>
              </a:rPr>
              <a:t>= Krisen Mannschaft </a:t>
            </a:r>
            <a:endParaRPr lang="de-DE" dirty="0">
              <a:solidFill>
                <a:prstClr val="black"/>
              </a:solidFill>
              <a:latin typeface="Helvetica"/>
            </a:endParaRPr>
          </a:p>
        </p:txBody>
      </p:sp>
      <p:grpSp>
        <p:nvGrpSpPr>
          <p:cNvPr id="134" name="Gruppieren 133"/>
          <p:cNvGrpSpPr/>
          <p:nvPr/>
        </p:nvGrpSpPr>
        <p:grpSpPr>
          <a:xfrm>
            <a:off x="7690338" y="2246324"/>
            <a:ext cx="914400" cy="612648"/>
            <a:chOff x="6236852" y="5388429"/>
            <a:chExt cx="914400" cy="612648"/>
          </a:xfrm>
        </p:grpSpPr>
        <p:sp>
          <p:nvSpPr>
            <p:cNvPr id="135" name="Flussdiagramm: Dokument 134"/>
            <p:cNvSpPr/>
            <p:nvPr/>
          </p:nvSpPr>
          <p:spPr>
            <a:xfrm>
              <a:off x="6236852" y="5388429"/>
              <a:ext cx="914400" cy="612648"/>
            </a:xfrm>
            <a:prstGeom prst="flowChartDocumen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cxnSp>
          <p:nvCxnSpPr>
            <p:cNvPr id="136" name="Gerader Verbinder 135"/>
            <p:cNvCxnSpPr/>
            <p:nvPr/>
          </p:nvCxnSpPr>
          <p:spPr>
            <a:xfrm>
              <a:off x="6367643" y="5502729"/>
              <a:ext cx="441399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37" name="Gerader Verbinder 136"/>
            <p:cNvCxnSpPr/>
            <p:nvPr/>
          </p:nvCxnSpPr>
          <p:spPr>
            <a:xfrm>
              <a:off x="6367643" y="5694753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38" name="Gerader Verbinder 137"/>
            <p:cNvCxnSpPr/>
            <p:nvPr/>
          </p:nvCxnSpPr>
          <p:spPr>
            <a:xfrm>
              <a:off x="6367643" y="5772479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</p:grpSp>
      <p:grpSp>
        <p:nvGrpSpPr>
          <p:cNvPr id="139" name="Gruppieren 138"/>
          <p:cNvGrpSpPr/>
          <p:nvPr/>
        </p:nvGrpSpPr>
        <p:grpSpPr>
          <a:xfrm>
            <a:off x="7938977" y="2453230"/>
            <a:ext cx="914400" cy="612648"/>
            <a:chOff x="6236852" y="5388429"/>
            <a:chExt cx="914400" cy="612648"/>
          </a:xfrm>
        </p:grpSpPr>
        <p:sp>
          <p:nvSpPr>
            <p:cNvPr id="140" name="Flussdiagramm: Dokument 139"/>
            <p:cNvSpPr/>
            <p:nvPr/>
          </p:nvSpPr>
          <p:spPr>
            <a:xfrm>
              <a:off x="6236852" y="5388429"/>
              <a:ext cx="914400" cy="612648"/>
            </a:xfrm>
            <a:prstGeom prst="flowChartDocumen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cxnSp>
          <p:nvCxnSpPr>
            <p:cNvPr id="141" name="Gerader Verbinder 140"/>
            <p:cNvCxnSpPr/>
            <p:nvPr/>
          </p:nvCxnSpPr>
          <p:spPr>
            <a:xfrm>
              <a:off x="6367643" y="5502729"/>
              <a:ext cx="441399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42" name="Gerader Verbinder 141"/>
            <p:cNvCxnSpPr/>
            <p:nvPr/>
          </p:nvCxnSpPr>
          <p:spPr>
            <a:xfrm>
              <a:off x="6367643" y="5694753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43" name="Gerader Verbinder 142"/>
            <p:cNvCxnSpPr/>
            <p:nvPr/>
          </p:nvCxnSpPr>
          <p:spPr>
            <a:xfrm>
              <a:off x="6367643" y="5772479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</p:grpSp>
      <p:sp>
        <p:nvSpPr>
          <p:cNvPr id="144" name="Rechteck 143"/>
          <p:cNvSpPr/>
          <p:nvPr/>
        </p:nvSpPr>
        <p:spPr>
          <a:xfrm>
            <a:off x="6594034" y="2193501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6828656" y="2193501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6" name="Rechteck 145"/>
          <p:cNvSpPr/>
          <p:nvPr/>
        </p:nvSpPr>
        <p:spPr>
          <a:xfrm>
            <a:off x="6594034" y="2389444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7" name="Rechteck 146"/>
          <p:cNvSpPr/>
          <p:nvPr/>
        </p:nvSpPr>
        <p:spPr>
          <a:xfrm>
            <a:off x="6828656" y="2389444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6594034" y="2585387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6828656" y="2585387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0" name="Rechteck 149"/>
          <p:cNvSpPr/>
          <p:nvPr/>
        </p:nvSpPr>
        <p:spPr>
          <a:xfrm>
            <a:off x="7069392" y="2193501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1" name="Rechteck 150"/>
          <p:cNvSpPr/>
          <p:nvPr/>
        </p:nvSpPr>
        <p:spPr>
          <a:xfrm>
            <a:off x="7304014" y="2193501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2" name="Rechteck 151"/>
          <p:cNvSpPr/>
          <p:nvPr/>
        </p:nvSpPr>
        <p:spPr>
          <a:xfrm>
            <a:off x="7069392" y="2389444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3" name="Rechteck 152"/>
          <p:cNvSpPr/>
          <p:nvPr/>
        </p:nvSpPr>
        <p:spPr>
          <a:xfrm>
            <a:off x="7304014" y="2389444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7069392" y="2585387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5" name="Rechteck 154"/>
          <p:cNvSpPr/>
          <p:nvPr/>
        </p:nvSpPr>
        <p:spPr>
          <a:xfrm>
            <a:off x="7304014" y="2585387"/>
            <a:ext cx="234622" cy="1959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6" name="Textfeld 155"/>
          <p:cNvSpPr txBox="1"/>
          <p:nvPr/>
        </p:nvSpPr>
        <p:spPr>
          <a:xfrm>
            <a:off x="6621968" y="2151855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Methoden</a:t>
            </a:r>
          </a:p>
          <a:p>
            <a:r>
              <a:rPr lang="de-DE" sz="1400" dirty="0" err="1" smtClean="0">
                <a:solidFill>
                  <a:prstClr val="black"/>
                </a:solidFill>
                <a:latin typeface="Helvetica"/>
              </a:rPr>
              <a:t>Canvas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57" name="Textfeld 156"/>
          <p:cNvSpPr txBox="1"/>
          <p:nvPr/>
        </p:nvSpPr>
        <p:spPr>
          <a:xfrm>
            <a:off x="7694912" y="199176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Notfallpläne</a:t>
            </a:r>
            <a:endParaRPr lang="de-DE" sz="12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7925248" y="2188713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Betriebsmodi</a:t>
            </a:r>
            <a:endParaRPr lang="de-DE" sz="1200" dirty="0">
              <a:solidFill>
                <a:prstClr val="black"/>
              </a:solidFill>
              <a:latin typeface="Helvetica"/>
            </a:endParaRPr>
          </a:p>
        </p:txBody>
      </p:sp>
      <p:grpSp>
        <p:nvGrpSpPr>
          <p:cNvPr id="159" name="Gruppieren 158"/>
          <p:cNvGrpSpPr/>
          <p:nvPr/>
        </p:nvGrpSpPr>
        <p:grpSpPr>
          <a:xfrm>
            <a:off x="8150432" y="2763487"/>
            <a:ext cx="914400" cy="612648"/>
            <a:chOff x="6236852" y="5388429"/>
            <a:chExt cx="914400" cy="612648"/>
          </a:xfrm>
        </p:grpSpPr>
        <p:sp>
          <p:nvSpPr>
            <p:cNvPr id="160" name="Flussdiagramm: Dokument 159"/>
            <p:cNvSpPr/>
            <p:nvPr/>
          </p:nvSpPr>
          <p:spPr>
            <a:xfrm>
              <a:off x="6236852" y="5388429"/>
              <a:ext cx="914400" cy="612648"/>
            </a:xfrm>
            <a:prstGeom prst="flowChartDocumen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cxnSp>
          <p:nvCxnSpPr>
            <p:cNvPr id="161" name="Gerader Verbinder 160"/>
            <p:cNvCxnSpPr/>
            <p:nvPr/>
          </p:nvCxnSpPr>
          <p:spPr>
            <a:xfrm>
              <a:off x="6367643" y="5502729"/>
              <a:ext cx="441399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62" name="Gerader Verbinder 161"/>
            <p:cNvCxnSpPr/>
            <p:nvPr/>
          </p:nvCxnSpPr>
          <p:spPr>
            <a:xfrm>
              <a:off x="6367643" y="5694753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63" name="Gerader Verbinder 162"/>
            <p:cNvCxnSpPr/>
            <p:nvPr/>
          </p:nvCxnSpPr>
          <p:spPr>
            <a:xfrm>
              <a:off x="6367643" y="5772479"/>
              <a:ext cx="676021" cy="0"/>
            </a:xfrm>
            <a:prstGeom prst="line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</p:grpSp>
      <p:sp>
        <p:nvSpPr>
          <p:cNvPr id="164" name="Textfeld 163"/>
          <p:cNvSpPr txBox="1"/>
          <p:nvPr/>
        </p:nvSpPr>
        <p:spPr>
          <a:xfrm>
            <a:off x="8125813" y="246166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Maßnahmen</a:t>
            </a:r>
            <a:endParaRPr lang="de-DE" sz="1200" dirty="0">
              <a:solidFill>
                <a:prstClr val="black"/>
              </a:solidFill>
              <a:latin typeface="Helvetica"/>
            </a:endParaRPr>
          </a:p>
        </p:txBody>
      </p:sp>
      <p:grpSp>
        <p:nvGrpSpPr>
          <p:cNvPr id="165" name="Gruppieren 164"/>
          <p:cNvGrpSpPr/>
          <p:nvPr/>
        </p:nvGrpSpPr>
        <p:grpSpPr>
          <a:xfrm>
            <a:off x="7906215" y="3619529"/>
            <a:ext cx="1058906" cy="1058906"/>
            <a:chOff x="6828852" y="4553204"/>
            <a:chExt cx="1352042" cy="1352042"/>
          </a:xfrm>
        </p:grpSpPr>
        <p:cxnSp>
          <p:nvCxnSpPr>
            <p:cNvPr id="166" name="Gerade Verbindung mit Pfeil 165"/>
            <p:cNvCxnSpPr/>
            <p:nvPr/>
          </p:nvCxnSpPr>
          <p:spPr>
            <a:xfrm>
              <a:off x="6828852" y="5229225"/>
              <a:ext cx="1352042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arrow" w="lg" len="med"/>
              <a:tailEnd type="arrow" w="lg" len="med"/>
            </a:ln>
            <a:effectLst/>
          </p:spPr>
        </p:cxnSp>
        <p:cxnSp>
          <p:nvCxnSpPr>
            <p:cNvPr id="167" name="Gerade Verbindung mit Pfeil 166"/>
            <p:cNvCxnSpPr/>
            <p:nvPr/>
          </p:nvCxnSpPr>
          <p:spPr>
            <a:xfrm rot="16200000">
              <a:off x="6828853" y="5229225"/>
              <a:ext cx="1352042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arrow" w="lg" len="med"/>
              <a:tailEnd type="arrow" w="lg" len="med"/>
            </a:ln>
            <a:effectLst/>
          </p:spPr>
        </p:cxnSp>
        <p:sp>
          <p:nvSpPr>
            <p:cNvPr id="168" name="Rechteck 167"/>
            <p:cNvSpPr/>
            <p:nvPr/>
          </p:nvSpPr>
          <p:spPr>
            <a:xfrm>
              <a:off x="6977975" y="4679563"/>
              <a:ext cx="504000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169" name="Rechteck 168"/>
            <p:cNvSpPr/>
            <p:nvPr/>
          </p:nvSpPr>
          <p:spPr>
            <a:xfrm>
              <a:off x="7532002" y="4690664"/>
              <a:ext cx="504000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170" name="Rechteck 169"/>
            <p:cNvSpPr/>
            <p:nvPr/>
          </p:nvSpPr>
          <p:spPr>
            <a:xfrm>
              <a:off x="7532002" y="5258762"/>
              <a:ext cx="504000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171" name="Rechteck 170"/>
            <p:cNvSpPr/>
            <p:nvPr/>
          </p:nvSpPr>
          <p:spPr>
            <a:xfrm>
              <a:off x="6977975" y="5277462"/>
              <a:ext cx="504000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</p:grpSp>
      <p:sp>
        <p:nvSpPr>
          <p:cNvPr id="172" name="Textfeld 171"/>
          <p:cNvSpPr txBox="1"/>
          <p:nvPr/>
        </p:nvSpPr>
        <p:spPr>
          <a:xfrm>
            <a:off x="6615010" y="3081888"/>
            <a:ext cx="129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Risikoanalyse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73" name="Textfeld 172"/>
          <p:cNvSpPr txBox="1"/>
          <p:nvPr/>
        </p:nvSpPr>
        <p:spPr>
          <a:xfrm>
            <a:off x="6594176" y="3302543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Szenarioanalyse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74" name="Textfeld 173"/>
          <p:cNvSpPr txBox="1"/>
          <p:nvPr/>
        </p:nvSpPr>
        <p:spPr>
          <a:xfrm>
            <a:off x="6606284" y="3910399"/>
            <a:ext cx="115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Stärken-Schwächen</a:t>
            </a:r>
            <a:br>
              <a:rPr lang="de-DE" sz="14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400" dirty="0" err="1" smtClean="0">
                <a:solidFill>
                  <a:prstClr val="black"/>
                </a:solidFill>
                <a:latin typeface="Helvetica"/>
              </a:rPr>
              <a:t>analyse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75" name="Textfeld 174"/>
          <p:cNvSpPr txBox="1"/>
          <p:nvPr/>
        </p:nvSpPr>
        <p:spPr>
          <a:xfrm>
            <a:off x="6608847" y="170189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Krisen-Strategie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76" name="Textfeld 175"/>
          <p:cNvSpPr txBox="1"/>
          <p:nvPr/>
        </p:nvSpPr>
        <p:spPr>
          <a:xfrm>
            <a:off x="6593341" y="3538886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Priorisierung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77" name="Textfeld 176"/>
          <p:cNvSpPr txBox="1"/>
          <p:nvPr/>
        </p:nvSpPr>
        <p:spPr>
          <a:xfrm>
            <a:off x="8177109" y="2813713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Sicherheits-</a:t>
            </a:r>
            <a:br>
              <a:rPr lang="de-DE" sz="12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200" dirty="0" err="1" smtClean="0">
                <a:solidFill>
                  <a:prstClr val="black"/>
                </a:solidFill>
                <a:latin typeface="Helvetica"/>
              </a:rPr>
              <a:t>konzept</a:t>
            </a:r>
            <a:endParaRPr lang="de-DE" sz="12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82" name="Foliennummernplatzhalter 1"/>
          <p:cNvSpPr txBox="1">
            <a:spLocks/>
          </p:cNvSpPr>
          <p:nvPr/>
        </p:nvSpPr>
        <p:spPr>
          <a:xfrm>
            <a:off x="6660000" y="4770000"/>
            <a:ext cx="2133600" cy="274637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0" algn="r" defTabSz="914400" rtl="0" eaLnBrk="1" latinLnBrk="0" hangingPunct="1">
              <a:defRPr sz="1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02FAE1-3884-6545-8B69-88E346F59333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6621968" y="2845066"/>
            <a:ext cx="1449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prstClr val="black"/>
                </a:solidFill>
                <a:latin typeface="Helvetica"/>
              </a:rPr>
              <a:t>Prozessanalyse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232335" y="1265076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Kein einmaliges </a:t>
            </a:r>
            <a:br>
              <a:rPr lang="de-DE" b="1" dirty="0" smtClean="0">
                <a:solidFill>
                  <a:prstClr val="black"/>
                </a:solidFill>
                <a:latin typeface="Helvetica"/>
              </a:rPr>
            </a:br>
            <a:r>
              <a:rPr lang="de-DE" b="1" dirty="0" smtClean="0">
                <a:solidFill>
                  <a:prstClr val="black"/>
                </a:solidFill>
                <a:latin typeface="Helvetica"/>
              </a:rPr>
              <a:t>Projekt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515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216963" y="73937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Entwicklung Krisen-Strategie in 4 Phasen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7204577" y="3422383"/>
            <a:ext cx="1655903" cy="1457240"/>
          </a:xfrm>
          <a:prstGeom prst="rect">
            <a:avLst/>
          </a:prstGeom>
          <a:solidFill>
            <a:sysClr val="windowText" lastClr="000000">
              <a:lumMod val="40000"/>
              <a:lumOff val="60000"/>
              <a:alpha val="40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7254801" y="3442750"/>
            <a:ext cx="1799697" cy="138929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Steuerung, Umsetzung und Controlling im </a:t>
            </a:r>
            <a:r>
              <a:rPr lang="de-DE" sz="1400" b="1" dirty="0">
                <a:solidFill>
                  <a:prstClr val="black"/>
                </a:solidFill>
                <a:latin typeface="Helvetica"/>
              </a:rPr>
              <a:t>i</a:t>
            </a:r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ntegrierten Management System</a:t>
            </a:r>
            <a:endParaRPr lang="de-DE" sz="14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18" name="Rechteck 117"/>
          <p:cNvSpPr/>
          <p:nvPr/>
        </p:nvSpPr>
        <p:spPr>
          <a:xfrm>
            <a:off x="136078" y="3115307"/>
            <a:ext cx="719054" cy="312078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Fokus</a:t>
            </a:r>
          </a:p>
        </p:txBody>
      </p:sp>
      <p:sp>
        <p:nvSpPr>
          <p:cNvPr id="119" name="Rechteck 118"/>
          <p:cNvSpPr/>
          <p:nvPr/>
        </p:nvSpPr>
        <p:spPr>
          <a:xfrm>
            <a:off x="101926" y="2009991"/>
            <a:ext cx="1183412" cy="312078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Teilschritte </a:t>
            </a:r>
          </a:p>
        </p:txBody>
      </p:sp>
      <p:sp>
        <p:nvSpPr>
          <p:cNvPr id="125" name="Richtungspfeil 124"/>
          <p:cNvSpPr/>
          <p:nvPr/>
        </p:nvSpPr>
        <p:spPr>
          <a:xfrm>
            <a:off x="7239241" y="231669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4793781" y="1290668"/>
            <a:ext cx="3100217" cy="269412"/>
          </a:xfrm>
          <a:prstGeom prst="rect">
            <a:avLst/>
          </a:prstGeom>
        </p:spPr>
        <p:txBody>
          <a:bodyPr wrap="square" lIns="83925" tIns="41963" rIns="83925" bIns="41963" rtlCol="0">
            <a:spAutoFit/>
          </a:bodyPr>
          <a:lstStyle/>
          <a:p>
            <a:pPr defTabSz="419626">
              <a:spcBef>
                <a:spcPct val="0"/>
              </a:spcBef>
            </a:pPr>
            <a:r>
              <a:rPr lang="de-DE" sz="1200" b="1" dirty="0">
                <a:solidFill>
                  <a:srgbClr val="080808"/>
                </a:solidFill>
                <a:ea typeface="ＭＳ Ｐゴシック" charset="-128"/>
                <a:cs typeface="Arial"/>
              </a:rPr>
              <a:t>Rückkopplung </a:t>
            </a:r>
            <a:r>
              <a:rPr lang="de-DE" sz="1200" b="1" dirty="0" smtClean="0">
                <a:solidFill>
                  <a:srgbClr val="080808"/>
                </a:solidFill>
                <a:ea typeface="ＭＳ Ｐゴシック" charset="-128"/>
                <a:cs typeface="Arial"/>
              </a:rPr>
              <a:t>/ Anpassung</a:t>
            </a:r>
            <a:endParaRPr lang="de-DE" sz="1200" b="1" dirty="0">
              <a:solidFill>
                <a:srgbClr val="080808"/>
              </a:solidFill>
              <a:ea typeface="ＭＳ Ｐゴシック" charset="-128"/>
              <a:cs typeface="Arial"/>
            </a:endParaRPr>
          </a:p>
        </p:txBody>
      </p:sp>
      <p:cxnSp>
        <p:nvCxnSpPr>
          <p:cNvPr id="139" name="Gerade Verbindung 1054"/>
          <p:cNvCxnSpPr/>
          <p:nvPr/>
        </p:nvCxnSpPr>
        <p:spPr>
          <a:xfrm>
            <a:off x="4684468" y="1221427"/>
            <a:ext cx="8850" cy="1979413"/>
          </a:xfrm>
          <a:prstGeom prst="line">
            <a:avLst/>
          </a:prstGeom>
          <a:noFill/>
          <a:ln w="12700" cap="flat" cmpd="sng" algn="ctr">
            <a:solidFill>
              <a:srgbClr val="080808"/>
            </a:solidFill>
            <a:prstDash val="dash"/>
            <a:miter lim="800000"/>
          </a:ln>
          <a:effectLst/>
        </p:spPr>
      </p:cxnSp>
      <p:sp>
        <p:nvSpPr>
          <p:cNvPr id="141" name="Richtungspfeil 140"/>
          <p:cNvSpPr/>
          <p:nvPr/>
        </p:nvSpPr>
        <p:spPr>
          <a:xfrm>
            <a:off x="649925" y="1587891"/>
            <a:ext cx="1803419" cy="436334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2" name="Richtungspfeil 141"/>
          <p:cNvSpPr/>
          <p:nvPr/>
        </p:nvSpPr>
        <p:spPr>
          <a:xfrm>
            <a:off x="2549659" y="1590999"/>
            <a:ext cx="2131949" cy="424112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3" name="Richtungspfeil 142"/>
          <p:cNvSpPr/>
          <p:nvPr/>
        </p:nvSpPr>
        <p:spPr>
          <a:xfrm>
            <a:off x="4779237" y="1600091"/>
            <a:ext cx="2249597" cy="405920"/>
          </a:xfrm>
          <a:prstGeom prst="homePlate">
            <a:avLst>
              <a:gd name="adj" fmla="val 36523"/>
            </a:avLst>
          </a:prstGeom>
          <a:solidFill>
            <a:srgbClr val="4472C4">
              <a:lumMod val="75000"/>
            </a:srgbClr>
          </a:solidFill>
          <a:ln w="9525" cap="flat" cmpd="sng" algn="ctr">
            <a:solidFill>
              <a:srgbClr val="080808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4" name="Richtungspfeil 143"/>
          <p:cNvSpPr/>
          <p:nvPr/>
        </p:nvSpPr>
        <p:spPr>
          <a:xfrm>
            <a:off x="7190212" y="1582533"/>
            <a:ext cx="1704932" cy="427458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746264" y="1644989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765043" y="1641947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1</a:t>
            </a:r>
          </a:p>
        </p:txBody>
      </p:sp>
      <p:sp>
        <p:nvSpPr>
          <p:cNvPr id="147" name="Rechteck 146"/>
          <p:cNvSpPr/>
          <p:nvPr/>
        </p:nvSpPr>
        <p:spPr>
          <a:xfrm>
            <a:off x="1014928" y="1623924"/>
            <a:ext cx="2573005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Lageanalyse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2984465" y="1623924"/>
            <a:ext cx="2066857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Detailanalysen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5182540" y="1615942"/>
            <a:ext cx="2485326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Krisen-Strategie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2646001" y="1654815"/>
            <a:ext cx="368984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2685780" y="1652413"/>
            <a:ext cx="442830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2</a:t>
            </a:r>
          </a:p>
        </p:txBody>
      </p:sp>
      <p:sp>
        <p:nvSpPr>
          <p:cNvPr id="152" name="Ellipse 151"/>
          <p:cNvSpPr/>
          <p:nvPr/>
        </p:nvSpPr>
        <p:spPr>
          <a:xfrm>
            <a:off x="4875577" y="1646009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4894621" y="1641947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3</a:t>
            </a:r>
          </a:p>
        </p:txBody>
      </p:sp>
      <p:sp>
        <p:nvSpPr>
          <p:cNvPr id="154" name="Ellipse 153"/>
          <p:cNvSpPr/>
          <p:nvPr/>
        </p:nvSpPr>
        <p:spPr>
          <a:xfrm>
            <a:off x="7265106" y="1628456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5" name="Textfeld 154"/>
          <p:cNvSpPr txBox="1"/>
          <p:nvPr/>
        </p:nvSpPr>
        <p:spPr>
          <a:xfrm>
            <a:off x="7277235" y="1624389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4</a:t>
            </a:r>
          </a:p>
        </p:txBody>
      </p:sp>
      <p:sp>
        <p:nvSpPr>
          <p:cNvPr id="157" name="Rechteck 156"/>
          <p:cNvSpPr/>
          <p:nvPr/>
        </p:nvSpPr>
        <p:spPr>
          <a:xfrm>
            <a:off x="7575830" y="1608756"/>
            <a:ext cx="1405233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Umsetzung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58" name="Richtungspfeil 157"/>
          <p:cNvSpPr/>
          <p:nvPr/>
        </p:nvSpPr>
        <p:spPr>
          <a:xfrm>
            <a:off x="7225385" y="261442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9" name="Rechteck 158"/>
          <p:cNvSpPr/>
          <p:nvPr/>
        </p:nvSpPr>
        <p:spPr>
          <a:xfrm>
            <a:off x="7239241" y="2237513"/>
            <a:ext cx="12891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>
                <a:solidFill>
                  <a:prstClr val="white"/>
                </a:solidFill>
                <a:latin typeface="Helvetica"/>
              </a:rPr>
              <a:t>Umsetzung</a:t>
            </a:r>
            <a:endParaRPr lang="de-DE" sz="1600" dirty="0"/>
          </a:p>
        </p:txBody>
      </p:sp>
      <p:sp>
        <p:nvSpPr>
          <p:cNvPr id="160" name="Rechteck 159"/>
          <p:cNvSpPr/>
          <p:nvPr/>
        </p:nvSpPr>
        <p:spPr>
          <a:xfrm>
            <a:off x="7225385" y="2547305"/>
            <a:ext cx="1337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Controlling 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61" name="Richtungspfeil 160"/>
          <p:cNvSpPr/>
          <p:nvPr/>
        </p:nvSpPr>
        <p:spPr>
          <a:xfrm>
            <a:off x="7225385" y="291215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7260114" y="2857984"/>
            <a:ext cx="901710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KVP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168" name="Richtungspfeil 167"/>
          <p:cNvSpPr/>
          <p:nvPr/>
        </p:nvSpPr>
        <p:spPr>
          <a:xfrm>
            <a:off x="687934" y="231669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69" name="Richtungspfeil 168"/>
          <p:cNvSpPr/>
          <p:nvPr/>
        </p:nvSpPr>
        <p:spPr>
          <a:xfrm>
            <a:off x="674078" y="261442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70" name="Rechteck 169"/>
          <p:cNvSpPr/>
          <p:nvPr/>
        </p:nvSpPr>
        <p:spPr>
          <a:xfrm>
            <a:off x="674078" y="2547305"/>
            <a:ext cx="1471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Risiko Check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71" name="Richtungspfeil 170"/>
          <p:cNvSpPr/>
          <p:nvPr/>
        </p:nvSpPr>
        <p:spPr>
          <a:xfrm>
            <a:off x="674078" y="2912157"/>
            <a:ext cx="1571965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72" name="Rechteck 171"/>
          <p:cNvSpPr/>
          <p:nvPr/>
        </p:nvSpPr>
        <p:spPr>
          <a:xfrm>
            <a:off x="708806" y="2857984"/>
            <a:ext cx="1673421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Chancen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73" name="Rechteck 172"/>
          <p:cNvSpPr/>
          <p:nvPr/>
        </p:nvSpPr>
        <p:spPr>
          <a:xfrm>
            <a:off x="675719" y="2237513"/>
            <a:ext cx="947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Bedarfe</a:t>
            </a:r>
            <a:endParaRPr lang="de-DE" sz="1600" dirty="0"/>
          </a:p>
        </p:txBody>
      </p:sp>
      <p:sp>
        <p:nvSpPr>
          <p:cNvPr id="174" name="Rechteck 173"/>
          <p:cNvSpPr/>
          <p:nvPr/>
        </p:nvSpPr>
        <p:spPr>
          <a:xfrm>
            <a:off x="708806" y="3422383"/>
            <a:ext cx="1655903" cy="1457240"/>
          </a:xfrm>
          <a:prstGeom prst="rect">
            <a:avLst/>
          </a:prstGeom>
          <a:solidFill>
            <a:sysClr val="windowText" lastClr="000000">
              <a:lumMod val="40000"/>
              <a:lumOff val="60000"/>
              <a:alpha val="40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75" name="Rechteck 174"/>
          <p:cNvSpPr/>
          <p:nvPr/>
        </p:nvSpPr>
        <p:spPr>
          <a:xfrm>
            <a:off x="759030" y="3442750"/>
            <a:ext cx="1799697" cy="1173853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Betrachtet zunächst Risiken und das</a:t>
            </a:r>
          </a:p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bestehende Gesamtsystem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2714168" y="3419835"/>
            <a:ext cx="1655903" cy="1457240"/>
          </a:xfrm>
          <a:prstGeom prst="rect">
            <a:avLst/>
          </a:prstGeom>
          <a:solidFill>
            <a:sysClr val="windowText" lastClr="000000">
              <a:lumMod val="40000"/>
              <a:lumOff val="60000"/>
              <a:alpha val="40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78" name="Rechteck 177"/>
          <p:cNvSpPr/>
          <p:nvPr/>
        </p:nvSpPr>
        <p:spPr>
          <a:xfrm>
            <a:off x="2764392" y="3440202"/>
            <a:ext cx="1799697" cy="1296963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Betrachtet die Prozesse in den Teilsystemen,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Gesundheitsschutz, Katastrophenschutz, Produktion..</a:t>
            </a:r>
          </a:p>
        </p:txBody>
      </p:sp>
      <p:sp>
        <p:nvSpPr>
          <p:cNvPr id="179" name="Rechteck 178"/>
          <p:cNvSpPr/>
          <p:nvPr/>
        </p:nvSpPr>
        <p:spPr>
          <a:xfrm>
            <a:off x="4839712" y="3422383"/>
            <a:ext cx="1849921" cy="1457240"/>
          </a:xfrm>
          <a:prstGeom prst="rect">
            <a:avLst/>
          </a:prstGeom>
          <a:solidFill>
            <a:sysClr val="windowText" lastClr="000000">
              <a:lumMod val="40000"/>
              <a:lumOff val="60000"/>
              <a:alpha val="40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80" name="Rechteck 179"/>
          <p:cNvSpPr/>
          <p:nvPr/>
        </p:nvSpPr>
        <p:spPr>
          <a:xfrm>
            <a:off x="4894621" y="3442750"/>
            <a:ext cx="1799697" cy="138929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Ausarbeitung der einzelnen</a:t>
            </a:r>
          </a:p>
          <a:p>
            <a:pPr defTabSz="956993"/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Maßnahmen, Verfahren, Methoden und </a:t>
            </a:r>
            <a:r>
              <a:rPr lang="de-DE" sz="1400" b="1" dirty="0">
                <a:solidFill>
                  <a:prstClr val="black"/>
                </a:solidFill>
                <a:latin typeface="Helvetica"/>
              </a:rPr>
              <a:t>Betriebsmodi</a:t>
            </a:r>
          </a:p>
        </p:txBody>
      </p:sp>
      <p:sp>
        <p:nvSpPr>
          <p:cNvPr id="181" name="Richtungspfeil 180"/>
          <p:cNvSpPr/>
          <p:nvPr/>
        </p:nvSpPr>
        <p:spPr>
          <a:xfrm>
            <a:off x="2725669" y="231669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82" name="Richtungspfeil 181"/>
          <p:cNvSpPr/>
          <p:nvPr/>
        </p:nvSpPr>
        <p:spPr>
          <a:xfrm>
            <a:off x="2711813" y="261442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83" name="Rechteck 182"/>
          <p:cNvSpPr/>
          <p:nvPr/>
        </p:nvSpPr>
        <p:spPr>
          <a:xfrm>
            <a:off x="2711813" y="2547305"/>
            <a:ext cx="17908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Szenarioanalyse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84" name="Richtungspfeil 183"/>
          <p:cNvSpPr/>
          <p:nvPr/>
        </p:nvSpPr>
        <p:spPr>
          <a:xfrm>
            <a:off x="2711813" y="291215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85" name="Rechteck 184"/>
          <p:cNvSpPr/>
          <p:nvPr/>
        </p:nvSpPr>
        <p:spPr>
          <a:xfrm>
            <a:off x="2746542" y="2857984"/>
            <a:ext cx="1747292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Priorisierung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86" name="Rechteck 185"/>
          <p:cNvSpPr/>
          <p:nvPr/>
        </p:nvSpPr>
        <p:spPr>
          <a:xfrm>
            <a:off x="2711813" y="2242276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X-Schutz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cxnSp>
        <p:nvCxnSpPr>
          <p:cNvPr id="189" name="Gerade Verbindung 1054"/>
          <p:cNvCxnSpPr/>
          <p:nvPr/>
        </p:nvCxnSpPr>
        <p:spPr>
          <a:xfrm>
            <a:off x="7121856" y="1265298"/>
            <a:ext cx="8850" cy="1979413"/>
          </a:xfrm>
          <a:prstGeom prst="line">
            <a:avLst/>
          </a:prstGeom>
          <a:noFill/>
          <a:ln w="12700" cap="flat" cmpd="sng" algn="ctr">
            <a:solidFill>
              <a:srgbClr val="080808"/>
            </a:solidFill>
            <a:prstDash val="dash"/>
            <a:miter lim="800000"/>
          </a:ln>
          <a:effectLst/>
        </p:spPr>
      </p:cxnSp>
      <p:sp>
        <p:nvSpPr>
          <p:cNvPr id="193" name="Richtungspfeil 192"/>
          <p:cNvSpPr/>
          <p:nvPr/>
        </p:nvSpPr>
        <p:spPr>
          <a:xfrm>
            <a:off x="4926153" y="231669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94" name="Richtungspfeil 193"/>
          <p:cNvSpPr/>
          <p:nvPr/>
        </p:nvSpPr>
        <p:spPr>
          <a:xfrm>
            <a:off x="4912297" y="261442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95" name="Rechteck 194"/>
          <p:cNvSpPr/>
          <p:nvPr/>
        </p:nvSpPr>
        <p:spPr>
          <a:xfrm>
            <a:off x="4912297" y="2547305"/>
            <a:ext cx="16898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Betriebsweisen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96" name="Richtungspfeil 195"/>
          <p:cNvSpPr/>
          <p:nvPr/>
        </p:nvSpPr>
        <p:spPr>
          <a:xfrm>
            <a:off x="4912297" y="2912157"/>
            <a:ext cx="1782021" cy="222756"/>
          </a:xfrm>
          <a:prstGeom prst="homePlate">
            <a:avLst>
              <a:gd name="adj" fmla="val 36523"/>
            </a:avLst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97" name="Rechteck 196"/>
          <p:cNvSpPr/>
          <p:nvPr/>
        </p:nvSpPr>
        <p:spPr>
          <a:xfrm>
            <a:off x="4947026" y="2857984"/>
            <a:ext cx="1747292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Verfahren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98" name="Rechteck 197"/>
          <p:cNvSpPr/>
          <p:nvPr/>
        </p:nvSpPr>
        <p:spPr>
          <a:xfrm>
            <a:off x="4912297" y="2242276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Maßnahmen</a:t>
            </a:r>
            <a:endParaRPr lang="de-DE" sz="1600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99" name="Rechteck 198"/>
          <p:cNvSpPr/>
          <p:nvPr/>
        </p:nvSpPr>
        <p:spPr>
          <a:xfrm>
            <a:off x="101926" y="1218909"/>
            <a:ext cx="720658" cy="312078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defTabSz="956993"/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Phase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355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Gerader Verbinder 260"/>
          <p:cNvCxnSpPr/>
          <p:nvPr/>
        </p:nvCxnSpPr>
        <p:spPr>
          <a:xfrm flipH="1">
            <a:off x="4391929" y="3152760"/>
            <a:ext cx="1756013" cy="1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Gerader Verbinder 259"/>
          <p:cNvCxnSpPr/>
          <p:nvPr/>
        </p:nvCxnSpPr>
        <p:spPr>
          <a:xfrm flipH="1" flipV="1">
            <a:off x="6969322" y="3152760"/>
            <a:ext cx="1277671" cy="11653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Rechteck 257"/>
          <p:cNvSpPr/>
          <p:nvPr/>
        </p:nvSpPr>
        <p:spPr>
          <a:xfrm>
            <a:off x="6338900" y="3055045"/>
            <a:ext cx="421439" cy="13013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algn="ctr" defTabSz="956993"/>
            <a:endParaRPr lang="de-DE" sz="1600" kern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090358" y="3082753"/>
            <a:ext cx="326723" cy="12170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algn="ctr" defTabSz="956993"/>
            <a:endParaRPr lang="de-DE" sz="1600" kern="0">
              <a:solidFill>
                <a:prstClr val="white"/>
              </a:solidFill>
              <a:latin typeface="Helvetica"/>
            </a:endParaRPr>
          </a:p>
        </p:txBody>
      </p:sp>
      <p:cxnSp>
        <p:nvCxnSpPr>
          <p:cNvPr id="16" name="Gerader Verbinder 15"/>
          <p:cNvCxnSpPr/>
          <p:nvPr/>
        </p:nvCxnSpPr>
        <p:spPr>
          <a:xfrm flipH="1">
            <a:off x="2617547" y="3403916"/>
            <a:ext cx="1008000" cy="0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Gerader Verbinder 254"/>
          <p:cNvCxnSpPr/>
          <p:nvPr/>
        </p:nvCxnSpPr>
        <p:spPr>
          <a:xfrm flipH="1">
            <a:off x="2559184" y="4008256"/>
            <a:ext cx="1080000" cy="0"/>
          </a:xfrm>
          <a:prstGeom prst="line">
            <a:avLst/>
          </a:prstGeom>
          <a:ln w="952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Entwicklung Krisen-Strategie in 4 Phasen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4475613" y="1277195"/>
            <a:ext cx="3100217" cy="269412"/>
          </a:xfrm>
          <a:prstGeom prst="rect">
            <a:avLst/>
          </a:prstGeom>
        </p:spPr>
        <p:txBody>
          <a:bodyPr wrap="square" lIns="83925" tIns="41963" rIns="83925" bIns="41963" rtlCol="0">
            <a:spAutoFit/>
          </a:bodyPr>
          <a:lstStyle/>
          <a:p>
            <a:pPr defTabSz="419626">
              <a:spcBef>
                <a:spcPct val="0"/>
              </a:spcBef>
            </a:pPr>
            <a:r>
              <a:rPr lang="de-DE" sz="1200" b="1" dirty="0">
                <a:solidFill>
                  <a:srgbClr val="080808"/>
                </a:solidFill>
                <a:ea typeface="ＭＳ Ｐゴシック" charset="-128"/>
                <a:cs typeface="Arial"/>
              </a:rPr>
              <a:t>Rückkopplung </a:t>
            </a:r>
            <a:r>
              <a:rPr lang="de-DE" sz="1200" b="1" dirty="0" smtClean="0">
                <a:solidFill>
                  <a:srgbClr val="080808"/>
                </a:solidFill>
                <a:ea typeface="ＭＳ Ｐゴシック" charset="-128"/>
                <a:cs typeface="Arial"/>
              </a:rPr>
              <a:t>/ Anpassung</a:t>
            </a:r>
            <a:endParaRPr lang="de-DE" sz="1200" b="1" dirty="0">
              <a:solidFill>
                <a:srgbClr val="080808"/>
              </a:solidFill>
              <a:ea typeface="ＭＳ Ｐゴシック" charset="-128"/>
              <a:cs typeface="Arial"/>
            </a:endParaRPr>
          </a:p>
        </p:txBody>
      </p:sp>
      <p:cxnSp>
        <p:nvCxnSpPr>
          <p:cNvPr id="139" name="Gerade Verbindung 1054"/>
          <p:cNvCxnSpPr/>
          <p:nvPr/>
        </p:nvCxnSpPr>
        <p:spPr>
          <a:xfrm>
            <a:off x="4359316" y="1221427"/>
            <a:ext cx="8850" cy="1979413"/>
          </a:xfrm>
          <a:prstGeom prst="line">
            <a:avLst/>
          </a:prstGeom>
          <a:noFill/>
          <a:ln w="12700" cap="flat" cmpd="sng" algn="ctr">
            <a:solidFill>
              <a:srgbClr val="080808"/>
            </a:solidFill>
            <a:prstDash val="dash"/>
            <a:miter lim="800000"/>
          </a:ln>
          <a:effectLst/>
        </p:spPr>
      </p:cxnSp>
      <p:sp>
        <p:nvSpPr>
          <p:cNvPr id="141" name="Richtungspfeil 140"/>
          <p:cNvSpPr/>
          <p:nvPr/>
        </p:nvSpPr>
        <p:spPr>
          <a:xfrm>
            <a:off x="334933" y="1587890"/>
            <a:ext cx="1803419" cy="444209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2" name="Richtungspfeil 141"/>
          <p:cNvSpPr/>
          <p:nvPr/>
        </p:nvSpPr>
        <p:spPr>
          <a:xfrm>
            <a:off x="2224507" y="1590999"/>
            <a:ext cx="2131949" cy="424112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3" name="Richtungspfeil 142"/>
          <p:cNvSpPr/>
          <p:nvPr/>
        </p:nvSpPr>
        <p:spPr>
          <a:xfrm>
            <a:off x="4460675" y="1600091"/>
            <a:ext cx="2448324" cy="405920"/>
          </a:xfrm>
          <a:prstGeom prst="homePlate">
            <a:avLst>
              <a:gd name="adj" fmla="val 36523"/>
            </a:avLst>
          </a:prstGeom>
          <a:solidFill>
            <a:srgbClr val="4472C4">
              <a:lumMod val="75000"/>
            </a:srgbClr>
          </a:solidFill>
          <a:ln w="9525" cap="flat" cmpd="sng" algn="ctr">
            <a:solidFill>
              <a:srgbClr val="080808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4" name="Richtungspfeil 143"/>
          <p:cNvSpPr/>
          <p:nvPr/>
        </p:nvSpPr>
        <p:spPr>
          <a:xfrm>
            <a:off x="6993779" y="1582533"/>
            <a:ext cx="1704932" cy="449566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421112" y="1644989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439891" y="1641947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1</a:t>
            </a:r>
          </a:p>
        </p:txBody>
      </p:sp>
      <p:sp>
        <p:nvSpPr>
          <p:cNvPr id="147" name="Rechteck 146"/>
          <p:cNvSpPr/>
          <p:nvPr/>
        </p:nvSpPr>
        <p:spPr>
          <a:xfrm>
            <a:off x="689776" y="1623924"/>
            <a:ext cx="2573005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Lageanalyse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2686976" y="1623924"/>
            <a:ext cx="2066857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Detailanalysen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4910797" y="1615942"/>
            <a:ext cx="2485326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Krisen-Strategie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2320849" y="1654815"/>
            <a:ext cx="368984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2340163" y="1652413"/>
            <a:ext cx="442830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2</a:t>
            </a:r>
          </a:p>
        </p:txBody>
      </p:sp>
      <p:sp>
        <p:nvSpPr>
          <p:cNvPr id="152" name="Ellipse 151"/>
          <p:cNvSpPr/>
          <p:nvPr/>
        </p:nvSpPr>
        <p:spPr>
          <a:xfrm>
            <a:off x="4557015" y="1646009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4576059" y="1641947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3</a:t>
            </a:r>
          </a:p>
        </p:txBody>
      </p:sp>
      <p:sp>
        <p:nvSpPr>
          <p:cNvPr id="154" name="Ellipse 153"/>
          <p:cNvSpPr/>
          <p:nvPr/>
        </p:nvSpPr>
        <p:spPr>
          <a:xfrm>
            <a:off x="7068673" y="1628456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55" name="Textfeld 154"/>
          <p:cNvSpPr txBox="1"/>
          <p:nvPr/>
        </p:nvSpPr>
        <p:spPr>
          <a:xfrm>
            <a:off x="7109165" y="1624389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4</a:t>
            </a:r>
          </a:p>
        </p:txBody>
      </p:sp>
      <p:sp>
        <p:nvSpPr>
          <p:cNvPr id="157" name="Rechteck 156"/>
          <p:cNvSpPr/>
          <p:nvPr/>
        </p:nvSpPr>
        <p:spPr>
          <a:xfrm>
            <a:off x="7379397" y="1608756"/>
            <a:ext cx="1405233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Umsetzung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14</a:t>
            </a:fld>
            <a:endParaRPr lang="de-DE" dirty="0"/>
          </a:p>
        </p:txBody>
      </p:sp>
      <p:cxnSp>
        <p:nvCxnSpPr>
          <p:cNvPr id="189" name="Gerade Verbindung 1054"/>
          <p:cNvCxnSpPr/>
          <p:nvPr/>
        </p:nvCxnSpPr>
        <p:spPr>
          <a:xfrm>
            <a:off x="6931356" y="1216809"/>
            <a:ext cx="8850" cy="1979413"/>
          </a:xfrm>
          <a:prstGeom prst="line">
            <a:avLst/>
          </a:prstGeom>
          <a:noFill/>
          <a:ln w="12700" cap="flat" cmpd="sng" algn="ctr">
            <a:solidFill>
              <a:srgbClr val="080808"/>
            </a:solidFill>
            <a:prstDash val="dash"/>
            <a:miter lim="800000"/>
          </a:ln>
          <a:effectLst/>
        </p:spPr>
      </p:cxnSp>
      <p:sp>
        <p:nvSpPr>
          <p:cNvPr id="199" name="Rechteck 198"/>
          <p:cNvSpPr/>
          <p:nvPr/>
        </p:nvSpPr>
        <p:spPr>
          <a:xfrm>
            <a:off x="252413" y="1218909"/>
            <a:ext cx="720658" cy="312078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defTabSz="956993"/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Phase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56" name="Textfeld 155"/>
          <p:cNvSpPr txBox="1"/>
          <p:nvPr/>
        </p:nvSpPr>
        <p:spPr>
          <a:xfrm>
            <a:off x="731966" y="2037191"/>
            <a:ext cx="411466" cy="373633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1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728116" y="2025146"/>
            <a:ext cx="1196749" cy="527522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Grundlagen</a:t>
            </a:r>
            <a:b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ermittlung</a:t>
            </a: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165" name="Rechteck 164"/>
          <p:cNvSpPr/>
          <p:nvPr/>
        </p:nvSpPr>
        <p:spPr>
          <a:xfrm rot="16200000">
            <a:off x="1591505" y="3491695"/>
            <a:ext cx="1311891" cy="28130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Projektauftakt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</a:endParaRPr>
          </a:p>
        </p:txBody>
      </p:sp>
      <p:cxnSp>
        <p:nvCxnSpPr>
          <p:cNvPr id="166" name="Gewinkelte Verbindung 165"/>
          <p:cNvCxnSpPr>
            <a:stCxn id="203" idx="3"/>
            <a:endCxn id="17" idx="1"/>
          </p:cNvCxnSpPr>
          <p:nvPr/>
        </p:nvCxnSpPr>
        <p:spPr>
          <a:xfrm>
            <a:off x="1794166" y="2787220"/>
            <a:ext cx="296192" cy="904075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167" name="Gewinkelte Verbindung 166"/>
          <p:cNvCxnSpPr>
            <a:stCxn id="204" idx="3"/>
            <a:endCxn id="17" idx="1"/>
          </p:cNvCxnSpPr>
          <p:nvPr/>
        </p:nvCxnSpPr>
        <p:spPr>
          <a:xfrm flipV="1">
            <a:off x="1794166" y="3691295"/>
            <a:ext cx="296192" cy="7364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176" name="Gewinkelte Verbindung 175"/>
          <p:cNvCxnSpPr>
            <a:stCxn id="205" idx="3"/>
            <a:endCxn id="17" idx="1"/>
          </p:cNvCxnSpPr>
          <p:nvPr/>
        </p:nvCxnSpPr>
        <p:spPr>
          <a:xfrm flipV="1">
            <a:off x="1794166" y="3691295"/>
            <a:ext cx="296192" cy="924692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187" name="Rechteck 186"/>
          <p:cNvSpPr/>
          <p:nvPr/>
        </p:nvSpPr>
        <p:spPr>
          <a:xfrm>
            <a:off x="2428557" y="2037191"/>
            <a:ext cx="1722534" cy="527522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Organisations-</a:t>
            </a:r>
            <a:b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und Datenanalyse</a:t>
            </a:r>
          </a:p>
        </p:txBody>
      </p:sp>
      <p:cxnSp>
        <p:nvCxnSpPr>
          <p:cNvPr id="190" name="Gewinkelte Verbindung 189"/>
          <p:cNvCxnSpPr>
            <a:stCxn id="206" idx="3"/>
            <a:endCxn id="256" idx="1"/>
          </p:cNvCxnSpPr>
          <p:nvPr/>
        </p:nvCxnSpPr>
        <p:spPr>
          <a:xfrm>
            <a:off x="3517276" y="2772301"/>
            <a:ext cx="269260" cy="918994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191" name="Gewinkelte Verbindung 190"/>
          <p:cNvCxnSpPr>
            <a:stCxn id="207" idx="3"/>
            <a:endCxn id="256" idx="1"/>
          </p:cNvCxnSpPr>
          <p:nvPr/>
        </p:nvCxnSpPr>
        <p:spPr>
          <a:xfrm>
            <a:off x="3517276" y="3403916"/>
            <a:ext cx="269260" cy="287379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192" name="Gewinkelte Verbindung 191"/>
          <p:cNvCxnSpPr>
            <a:stCxn id="208" idx="3"/>
            <a:endCxn id="256" idx="1"/>
          </p:cNvCxnSpPr>
          <p:nvPr/>
        </p:nvCxnSpPr>
        <p:spPr>
          <a:xfrm flipV="1">
            <a:off x="3517276" y="3691295"/>
            <a:ext cx="269260" cy="9097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01" name="Gewinkelte Verbindung 200"/>
          <p:cNvCxnSpPr>
            <a:stCxn id="208" idx="1"/>
            <a:endCxn id="17" idx="3"/>
          </p:cNvCxnSpPr>
          <p:nvPr/>
        </p:nvCxnSpPr>
        <p:spPr>
          <a:xfrm rot="10800000">
            <a:off x="2417082" y="3691296"/>
            <a:ext cx="358445" cy="9097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02" name="Gewinkelte Verbindung 201"/>
          <p:cNvCxnSpPr>
            <a:stCxn id="206" idx="1"/>
            <a:endCxn id="17" idx="3"/>
          </p:cNvCxnSpPr>
          <p:nvPr/>
        </p:nvCxnSpPr>
        <p:spPr>
          <a:xfrm rot="10800000" flipV="1">
            <a:off x="2417082" y="2772301"/>
            <a:ext cx="358445" cy="918994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03" name="Eingekerbter Richtungspfeil 202"/>
          <p:cNvSpPr/>
          <p:nvPr/>
        </p:nvSpPr>
        <p:spPr bwMode="auto">
          <a:xfrm>
            <a:off x="769020" y="2584723"/>
            <a:ext cx="1025146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04" name="Eingekerbter Richtungspfeil 203"/>
          <p:cNvSpPr/>
          <p:nvPr/>
        </p:nvSpPr>
        <p:spPr bwMode="auto">
          <a:xfrm>
            <a:off x="769020" y="3496162"/>
            <a:ext cx="1025146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05" name="Eingekerbter Richtungspfeil 204"/>
          <p:cNvSpPr/>
          <p:nvPr/>
        </p:nvSpPr>
        <p:spPr bwMode="auto">
          <a:xfrm>
            <a:off x="769020" y="4413490"/>
            <a:ext cx="1025146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06" name="Eingekerbter Richtungspfeil 205"/>
          <p:cNvSpPr/>
          <p:nvPr/>
        </p:nvSpPr>
        <p:spPr bwMode="auto">
          <a:xfrm>
            <a:off x="2678295" y="2569804"/>
            <a:ext cx="838981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07" name="Eingekerbter Richtungspfeil 206"/>
          <p:cNvSpPr/>
          <p:nvPr/>
        </p:nvSpPr>
        <p:spPr bwMode="auto">
          <a:xfrm>
            <a:off x="2678295" y="3201419"/>
            <a:ext cx="838981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08" name="Eingekerbter Richtungspfeil 207"/>
          <p:cNvSpPr/>
          <p:nvPr/>
        </p:nvSpPr>
        <p:spPr bwMode="auto">
          <a:xfrm>
            <a:off x="2678295" y="4398573"/>
            <a:ext cx="838981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cxnSp>
        <p:nvCxnSpPr>
          <p:cNvPr id="211" name="Gewinkelte Verbindung 210"/>
          <p:cNvCxnSpPr>
            <a:stCxn id="217" idx="3"/>
            <a:endCxn id="258" idx="1"/>
          </p:cNvCxnSpPr>
          <p:nvPr/>
        </p:nvCxnSpPr>
        <p:spPr>
          <a:xfrm>
            <a:off x="6004982" y="2770404"/>
            <a:ext cx="333918" cy="935323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12" name="Gewinkelte Verbindung 211"/>
          <p:cNvCxnSpPr>
            <a:stCxn id="221" idx="3"/>
            <a:endCxn id="258" idx="1"/>
          </p:cNvCxnSpPr>
          <p:nvPr/>
        </p:nvCxnSpPr>
        <p:spPr>
          <a:xfrm flipV="1">
            <a:off x="6091253" y="3705727"/>
            <a:ext cx="247647" cy="504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13" name="Gewinkelte Verbindung 212"/>
          <p:cNvCxnSpPr>
            <a:stCxn id="219" idx="3"/>
            <a:endCxn id="258" idx="1"/>
          </p:cNvCxnSpPr>
          <p:nvPr/>
        </p:nvCxnSpPr>
        <p:spPr>
          <a:xfrm flipV="1">
            <a:off x="6004986" y="3705727"/>
            <a:ext cx="333914" cy="863738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14" name="Rechteck 213"/>
          <p:cNvSpPr/>
          <p:nvPr/>
        </p:nvSpPr>
        <p:spPr>
          <a:xfrm rot="16200000">
            <a:off x="5613291" y="3522640"/>
            <a:ext cx="1841013" cy="40441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Verabschiedung </a:t>
            </a:r>
          </a:p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Strategie </a:t>
            </a: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sym typeface="Wingdings" panose="05000000000000000000" pitchFamily="2" charset="2"/>
              </a:rPr>
              <a:t> Canvas</a:t>
            </a: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</a:endParaRPr>
          </a:p>
        </p:txBody>
      </p:sp>
      <p:cxnSp>
        <p:nvCxnSpPr>
          <p:cNvPr id="215" name="Gewinkelte Verbindung 214"/>
          <p:cNvCxnSpPr>
            <a:stCxn id="219" idx="1"/>
            <a:endCxn id="256" idx="3"/>
          </p:cNvCxnSpPr>
          <p:nvPr/>
        </p:nvCxnSpPr>
        <p:spPr>
          <a:xfrm rot="10800000">
            <a:off x="4207975" y="3691295"/>
            <a:ext cx="415290" cy="87817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16" name="Gewinkelte Verbindung 215"/>
          <p:cNvCxnSpPr>
            <a:stCxn id="217" idx="1"/>
            <a:endCxn id="256" idx="3"/>
          </p:cNvCxnSpPr>
          <p:nvPr/>
        </p:nvCxnSpPr>
        <p:spPr>
          <a:xfrm rot="10800000" flipV="1">
            <a:off x="4207975" y="2770403"/>
            <a:ext cx="367276" cy="92089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17" name="Eingekerbter Richtungspfeil 216"/>
          <p:cNvSpPr/>
          <p:nvPr/>
        </p:nvSpPr>
        <p:spPr bwMode="auto">
          <a:xfrm>
            <a:off x="4494642" y="2602525"/>
            <a:ext cx="1510340" cy="335758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18" name="Eingekerbter Richtungspfeil 217"/>
          <p:cNvSpPr/>
          <p:nvPr/>
        </p:nvSpPr>
        <p:spPr bwMode="auto">
          <a:xfrm>
            <a:off x="4491324" y="3415775"/>
            <a:ext cx="795665" cy="580097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19" name="Eingekerbter Richtungspfeil 218"/>
          <p:cNvSpPr/>
          <p:nvPr/>
        </p:nvSpPr>
        <p:spPr bwMode="auto">
          <a:xfrm>
            <a:off x="4494646" y="4301598"/>
            <a:ext cx="1510340" cy="535733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cxnSp>
        <p:nvCxnSpPr>
          <p:cNvPr id="220" name="Gewinkelte Verbindung 219"/>
          <p:cNvCxnSpPr>
            <a:stCxn id="218" idx="1"/>
            <a:endCxn id="256" idx="3"/>
          </p:cNvCxnSpPr>
          <p:nvPr/>
        </p:nvCxnSpPr>
        <p:spPr>
          <a:xfrm rot="10800000">
            <a:off x="4207976" y="3691296"/>
            <a:ext cx="422619" cy="14529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21" name="Eingekerbter Richtungspfeil 220"/>
          <p:cNvSpPr/>
          <p:nvPr/>
        </p:nvSpPr>
        <p:spPr bwMode="auto">
          <a:xfrm>
            <a:off x="5179836" y="3416591"/>
            <a:ext cx="911417" cy="579279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22" name="Rechteck 221"/>
          <p:cNvSpPr/>
          <p:nvPr/>
        </p:nvSpPr>
        <p:spPr>
          <a:xfrm>
            <a:off x="5249645" y="3439861"/>
            <a:ext cx="922868" cy="581383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Aufbau- u.</a:t>
            </a:r>
          </a:p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Ablauforga-nisation</a:t>
            </a:r>
            <a:endParaRPr kumimoji="0" lang="de-DE" sz="105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23" name="Rechteck 222"/>
          <p:cNvSpPr/>
          <p:nvPr/>
        </p:nvSpPr>
        <p:spPr>
          <a:xfrm>
            <a:off x="4594261" y="4290311"/>
            <a:ext cx="1573038" cy="558299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Festlegung u. Aufbau- Infrastruktur, DV, </a:t>
            </a:r>
            <a:r>
              <a:rPr kumimoji="0" lang="de-DE" sz="1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ReWe</a:t>
            </a: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, Controlling</a:t>
            </a: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24" name="Raute 223"/>
          <p:cNvSpPr/>
          <p:nvPr/>
        </p:nvSpPr>
        <p:spPr bwMode="auto">
          <a:xfrm>
            <a:off x="8273839" y="3349602"/>
            <a:ext cx="744661" cy="716123"/>
          </a:xfrm>
          <a:prstGeom prst="diamond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cxnSp>
        <p:nvCxnSpPr>
          <p:cNvPr id="225" name="Gewinkelte Verbindung 224"/>
          <p:cNvCxnSpPr>
            <a:stCxn id="230" idx="3"/>
            <a:endCxn id="224" idx="1"/>
          </p:cNvCxnSpPr>
          <p:nvPr/>
        </p:nvCxnSpPr>
        <p:spPr>
          <a:xfrm>
            <a:off x="8130585" y="2725917"/>
            <a:ext cx="143253" cy="981747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26" name="Gewinkelte Verbindung 225"/>
          <p:cNvCxnSpPr>
            <a:stCxn id="231" idx="3"/>
            <a:endCxn id="224" idx="1"/>
          </p:cNvCxnSpPr>
          <p:nvPr/>
        </p:nvCxnSpPr>
        <p:spPr>
          <a:xfrm>
            <a:off x="8130589" y="3706231"/>
            <a:ext cx="143253" cy="1430"/>
          </a:xfrm>
          <a:prstGeom prst="bentConnector3">
            <a:avLst/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27" name="Gewinkelte Verbindung 226"/>
          <p:cNvCxnSpPr>
            <a:stCxn id="232" idx="3"/>
            <a:endCxn id="224" idx="1"/>
          </p:cNvCxnSpPr>
          <p:nvPr/>
        </p:nvCxnSpPr>
        <p:spPr>
          <a:xfrm flipV="1">
            <a:off x="8130589" y="3707663"/>
            <a:ext cx="143253" cy="89340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28" name="Gewinkelte Verbindung 227"/>
          <p:cNvCxnSpPr>
            <a:stCxn id="232" idx="1"/>
            <a:endCxn id="258" idx="3"/>
          </p:cNvCxnSpPr>
          <p:nvPr/>
        </p:nvCxnSpPr>
        <p:spPr>
          <a:xfrm rot="10800000">
            <a:off x="6760339" y="3705728"/>
            <a:ext cx="470842" cy="89534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cxnSp>
        <p:nvCxnSpPr>
          <p:cNvPr id="229" name="Gewinkelte Verbindung 228"/>
          <p:cNvCxnSpPr>
            <a:stCxn id="230" idx="1"/>
            <a:endCxn id="258" idx="3"/>
          </p:cNvCxnSpPr>
          <p:nvPr/>
        </p:nvCxnSpPr>
        <p:spPr>
          <a:xfrm rot="10800000" flipV="1">
            <a:off x="6760339" y="2725917"/>
            <a:ext cx="417966" cy="97981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30" name="Eingekerbter Richtungspfeil 229"/>
          <p:cNvSpPr/>
          <p:nvPr/>
        </p:nvSpPr>
        <p:spPr bwMode="auto">
          <a:xfrm>
            <a:off x="7103346" y="2569804"/>
            <a:ext cx="1027239" cy="312225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31" name="Eingekerbter Richtungspfeil 230"/>
          <p:cNvSpPr/>
          <p:nvPr/>
        </p:nvSpPr>
        <p:spPr bwMode="auto">
          <a:xfrm>
            <a:off x="7088045" y="3461351"/>
            <a:ext cx="1042542" cy="48976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32" name="Eingekerbter Richtungspfeil 231"/>
          <p:cNvSpPr/>
          <p:nvPr/>
        </p:nvSpPr>
        <p:spPr bwMode="auto">
          <a:xfrm>
            <a:off x="7133950" y="4398573"/>
            <a:ext cx="996639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cxnSp>
        <p:nvCxnSpPr>
          <p:cNvPr id="233" name="Gewinkelte Verbindung 232"/>
          <p:cNvCxnSpPr>
            <a:stCxn id="231" idx="1"/>
            <a:endCxn id="258" idx="3"/>
          </p:cNvCxnSpPr>
          <p:nvPr/>
        </p:nvCxnSpPr>
        <p:spPr>
          <a:xfrm rot="10800000">
            <a:off x="6760340" y="3705727"/>
            <a:ext cx="445289" cy="506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80808"/>
            </a:solidFill>
            <a:prstDash val="solid"/>
            <a:miter lim="800000"/>
          </a:ln>
          <a:effectLst/>
        </p:spPr>
      </p:cxnSp>
      <p:sp>
        <p:nvSpPr>
          <p:cNvPr id="234" name="Textfeld 233"/>
          <p:cNvSpPr txBox="1"/>
          <p:nvPr/>
        </p:nvSpPr>
        <p:spPr>
          <a:xfrm>
            <a:off x="4466268" y="2037191"/>
            <a:ext cx="411466" cy="373633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3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4532377" y="2025146"/>
            <a:ext cx="1225603" cy="527522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Modell-</a:t>
            </a:r>
            <a:b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entwicklung</a:t>
            </a: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36" name="Rechteck 235"/>
          <p:cNvSpPr/>
          <p:nvPr/>
        </p:nvSpPr>
        <p:spPr>
          <a:xfrm>
            <a:off x="7057064" y="2035395"/>
            <a:ext cx="1267281" cy="527522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Krisen-</a:t>
            </a:r>
            <a:b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Strategie FM</a:t>
            </a:r>
          </a:p>
        </p:txBody>
      </p:sp>
      <p:sp>
        <p:nvSpPr>
          <p:cNvPr id="237" name="Rechteck 236"/>
          <p:cNvSpPr/>
          <p:nvPr/>
        </p:nvSpPr>
        <p:spPr>
          <a:xfrm>
            <a:off x="8201705" y="3522641"/>
            <a:ext cx="904970" cy="40441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Schnelle</a:t>
            </a:r>
          </a:p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Reaktion</a:t>
            </a: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38" name="Rechteck 237"/>
          <p:cNvSpPr/>
          <p:nvPr/>
        </p:nvSpPr>
        <p:spPr>
          <a:xfrm>
            <a:off x="861672" y="2585208"/>
            <a:ext cx="1118223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Risiko-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Check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39" name="Rechteck 238"/>
          <p:cNvSpPr/>
          <p:nvPr/>
        </p:nvSpPr>
        <p:spPr>
          <a:xfrm>
            <a:off x="813825" y="3459938"/>
            <a:ext cx="1433625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Projekt-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planung</a:t>
            </a: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 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0" name="Rechteck 239"/>
          <p:cNvSpPr/>
          <p:nvPr/>
        </p:nvSpPr>
        <p:spPr>
          <a:xfrm>
            <a:off x="730682" y="4384116"/>
            <a:ext cx="1433625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Kommunika-tionskonzept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1" name="Rechteck 240"/>
          <p:cNvSpPr/>
          <p:nvPr/>
        </p:nvSpPr>
        <p:spPr>
          <a:xfrm>
            <a:off x="2681854" y="2546971"/>
            <a:ext cx="1175166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Immobilien-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bestand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2" name="Rechteck 241"/>
          <p:cNvSpPr/>
          <p:nvPr/>
        </p:nvSpPr>
        <p:spPr>
          <a:xfrm>
            <a:off x="2736973" y="3222773"/>
            <a:ext cx="980096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Personal-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daten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3" name="Rechteck 242"/>
          <p:cNvSpPr/>
          <p:nvPr/>
        </p:nvSpPr>
        <p:spPr>
          <a:xfrm>
            <a:off x="2665315" y="4365135"/>
            <a:ext cx="980096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Geschäfts-</a:t>
            </a:r>
          </a:p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prozesse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4" name="Rechteck 243"/>
          <p:cNvSpPr/>
          <p:nvPr/>
        </p:nvSpPr>
        <p:spPr>
          <a:xfrm>
            <a:off x="4640488" y="2631650"/>
            <a:ext cx="1433625" cy="28130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Maßnahmen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5" name="Rechteck 244"/>
          <p:cNvSpPr/>
          <p:nvPr/>
        </p:nvSpPr>
        <p:spPr>
          <a:xfrm>
            <a:off x="7121856" y="2595336"/>
            <a:ext cx="1111800" cy="265912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Regelbetrieb</a:t>
            </a:r>
            <a:endParaRPr kumimoji="0" lang="de-DE" sz="11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6" name="Rechteck 245"/>
          <p:cNvSpPr/>
          <p:nvPr/>
        </p:nvSpPr>
        <p:spPr>
          <a:xfrm>
            <a:off x="7150493" y="3408408"/>
            <a:ext cx="1096500" cy="6044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Aufbau- </a:t>
            </a:r>
            <a:r>
              <a:rPr kumimoji="0" lang="de-DE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Ablauforg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.</a:t>
            </a:r>
            <a:b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Infrastruktur</a:t>
            </a:r>
            <a:endParaRPr kumimoji="0" lang="de-DE" sz="11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7" name="Rechteck 246"/>
          <p:cNvSpPr/>
          <p:nvPr/>
        </p:nvSpPr>
        <p:spPr>
          <a:xfrm>
            <a:off x="7153076" y="4402022"/>
            <a:ext cx="1287232" cy="435189"/>
          </a:xfrm>
          <a:prstGeom prst="rect">
            <a:avLst/>
          </a:prstGeom>
          <a:noFill/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Auswahl </a:t>
            </a:r>
            <a:r>
              <a:rPr kumimoji="0" lang="de-DE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fachl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. Beteiligter</a:t>
            </a:r>
            <a:endParaRPr kumimoji="0" lang="de-DE" sz="11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8" name="Rechteck 247"/>
          <p:cNvSpPr/>
          <p:nvPr/>
        </p:nvSpPr>
        <p:spPr>
          <a:xfrm>
            <a:off x="4584887" y="3490775"/>
            <a:ext cx="818280" cy="419800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Krisen Strategie</a:t>
            </a:r>
            <a:endParaRPr kumimoji="0" lang="de-DE" sz="105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49" name="Eingekerbter Richtungspfeil 248"/>
          <p:cNvSpPr/>
          <p:nvPr/>
        </p:nvSpPr>
        <p:spPr bwMode="auto">
          <a:xfrm>
            <a:off x="7103346" y="2996648"/>
            <a:ext cx="1027239" cy="312225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Notfall-</a:t>
            </a:r>
            <a:br>
              <a:rPr kumimoji="0" lang="de-D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</a:br>
            <a:r>
              <a:rPr kumimoji="0" lang="de-DE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bretrieb</a:t>
            </a:r>
            <a:endParaRPr kumimoji="0" lang="de-DE" sz="1050" b="1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50" name="Eingekerbter Richtungspfeil 249"/>
          <p:cNvSpPr/>
          <p:nvPr/>
        </p:nvSpPr>
        <p:spPr bwMode="auto">
          <a:xfrm>
            <a:off x="4494642" y="2996534"/>
            <a:ext cx="1510340" cy="335758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51" name="Rechteck 250"/>
          <p:cNvSpPr/>
          <p:nvPr/>
        </p:nvSpPr>
        <p:spPr>
          <a:xfrm>
            <a:off x="4550982" y="3029684"/>
            <a:ext cx="1433625" cy="28130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Betriebsweisen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53" name="Eingekerbter Richtungspfeil 252"/>
          <p:cNvSpPr/>
          <p:nvPr/>
        </p:nvSpPr>
        <p:spPr bwMode="auto">
          <a:xfrm>
            <a:off x="2678295" y="3808711"/>
            <a:ext cx="838981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54" name="Rechteck 253"/>
          <p:cNvSpPr/>
          <p:nvPr/>
        </p:nvSpPr>
        <p:spPr>
          <a:xfrm>
            <a:off x="2665315" y="3775273"/>
            <a:ext cx="980096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Facility 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serv</a:t>
            </a:r>
            <a:r>
              <a:rPr lang="de-DE" sz="1200" b="1" kern="0" noProof="0" dirty="0" err="1" smtClean="0">
                <a:solidFill>
                  <a:srgbClr val="080808"/>
                </a:solidFill>
                <a:latin typeface="Helvetica"/>
              </a:rPr>
              <a:t>ices</a:t>
            </a:r>
            <a:endParaRPr kumimoji="0" lang="de-DE" sz="1200" b="1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56" name="Rechteck 255"/>
          <p:cNvSpPr/>
          <p:nvPr/>
        </p:nvSpPr>
        <p:spPr>
          <a:xfrm>
            <a:off x="3786536" y="3082753"/>
            <a:ext cx="421439" cy="12170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lumOff val="25000"/>
                </a:schemeClr>
              </a:gs>
              <a:gs pos="50000">
                <a:schemeClr val="accent6">
                  <a:lumMod val="50000"/>
                  <a:lumOff val="50000"/>
                </a:schemeClr>
              </a:gs>
              <a:gs pos="100000">
                <a:schemeClr val="accent6">
                  <a:lumMod val="25000"/>
                  <a:lumOff val="75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algn="ctr" defTabSz="956993"/>
            <a:endParaRPr lang="de-DE" sz="1600" kern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257" name="Rechteck 256"/>
          <p:cNvSpPr/>
          <p:nvPr/>
        </p:nvSpPr>
        <p:spPr>
          <a:xfrm rot="16200000">
            <a:off x="3352922" y="3428067"/>
            <a:ext cx="1311891" cy="435189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Übersicht</a:t>
            </a:r>
            <a:r>
              <a:rPr kumimoji="0" lang="de-DE" sz="11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 in Canvas</a:t>
            </a:r>
            <a:endParaRPr kumimoji="0" lang="de-DE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504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Risiko - Check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41" name="Richtungspfeil 140"/>
          <p:cNvSpPr/>
          <p:nvPr/>
        </p:nvSpPr>
        <p:spPr>
          <a:xfrm>
            <a:off x="334933" y="1587890"/>
            <a:ext cx="1803419" cy="444209"/>
          </a:xfrm>
          <a:prstGeom prst="homePlate">
            <a:avLst>
              <a:gd name="adj" fmla="val 36523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421112" y="1644989"/>
            <a:ext cx="325490" cy="301531"/>
          </a:xfrm>
          <a:prstGeom prst="ellipse">
            <a:avLst/>
          </a:prstGeom>
          <a:solidFill>
            <a:srgbClr val="E7E6E6">
              <a:lumMod val="90000"/>
            </a:srgbClr>
          </a:solidFill>
          <a:ln w="12700" cap="flat" cmpd="sng" algn="ctr">
            <a:solidFill>
              <a:sysClr val="windowText" lastClr="000000">
                <a:lumMod val="50000"/>
              </a:sysClr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439891" y="1641947"/>
            <a:ext cx="390631" cy="312078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defTabSz="956993"/>
            <a:r>
              <a:rPr lang="de-DE" sz="1400" b="1" dirty="0">
                <a:solidFill>
                  <a:prstClr val="black"/>
                </a:solidFill>
                <a:latin typeface="Helvetica"/>
              </a:rPr>
              <a:t>1</a:t>
            </a:r>
          </a:p>
        </p:txBody>
      </p:sp>
      <p:sp>
        <p:nvSpPr>
          <p:cNvPr id="147" name="Rechteck 146"/>
          <p:cNvSpPr/>
          <p:nvPr/>
        </p:nvSpPr>
        <p:spPr>
          <a:xfrm>
            <a:off x="689776" y="1623924"/>
            <a:ext cx="2573005" cy="34285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600" b="1" dirty="0" smtClean="0">
                <a:solidFill>
                  <a:prstClr val="white"/>
                </a:solidFill>
                <a:latin typeface="Helvetica"/>
              </a:rPr>
              <a:t>Lageanalyse</a:t>
            </a:r>
            <a:endParaRPr lang="de-DE" sz="1600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199" name="Rechteck 198"/>
          <p:cNvSpPr/>
          <p:nvPr/>
        </p:nvSpPr>
        <p:spPr>
          <a:xfrm>
            <a:off x="252413" y="1218909"/>
            <a:ext cx="720658" cy="312078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defTabSz="956993"/>
            <a:r>
              <a:rPr lang="de-DE" sz="1400" b="1" dirty="0" smtClean="0">
                <a:solidFill>
                  <a:prstClr val="black"/>
                </a:solidFill>
                <a:latin typeface="Helvetica"/>
              </a:rPr>
              <a:t>Phase</a:t>
            </a:r>
            <a:endParaRPr lang="de-DE" sz="14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156" name="Textfeld 155"/>
          <p:cNvSpPr txBox="1"/>
          <p:nvPr/>
        </p:nvSpPr>
        <p:spPr>
          <a:xfrm>
            <a:off x="731966" y="2037191"/>
            <a:ext cx="411466" cy="373633"/>
          </a:xfrm>
          <a:prstGeom prst="rect">
            <a:avLst/>
          </a:prstGeom>
          <a:noFill/>
        </p:spPr>
        <p:txBody>
          <a:bodyPr wrap="square" lIns="95700" tIns="47850" rIns="95700" bIns="47850" rtlCol="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1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728116" y="2025146"/>
            <a:ext cx="1196749" cy="527522"/>
          </a:xfrm>
          <a:prstGeom prst="rect">
            <a:avLst/>
          </a:prstGeom>
        </p:spPr>
        <p:txBody>
          <a:bodyPr wrap="non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Grundlagen</a:t>
            </a:r>
            <a:b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</a:rPr>
              <a:t>ermittlung</a:t>
            </a: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03" name="Eingekerbter Richtungspfeil 202"/>
          <p:cNvSpPr/>
          <p:nvPr/>
        </p:nvSpPr>
        <p:spPr bwMode="auto">
          <a:xfrm>
            <a:off x="769020" y="2584723"/>
            <a:ext cx="1025146" cy="404994"/>
          </a:xfrm>
          <a:prstGeom prst="chevron">
            <a:avLst>
              <a:gd name="adj" fmla="val 24008"/>
            </a:avLst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95700" tIns="47850" rIns="95700" bIns="47850" rtlCol="0" anchor="ctr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37" name="Rechteck 236"/>
          <p:cNvSpPr/>
          <p:nvPr/>
        </p:nvSpPr>
        <p:spPr>
          <a:xfrm>
            <a:off x="8201705" y="3522641"/>
            <a:ext cx="904970" cy="404411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Schnelle</a:t>
            </a:r>
          </a:p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</a:rPr>
              <a:t>Reaktion</a:t>
            </a: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238" name="Rechteck 237"/>
          <p:cNvSpPr/>
          <p:nvPr/>
        </p:nvSpPr>
        <p:spPr>
          <a:xfrm>
            <a:off x="861672" y="2585208"/>
            <a:ext cx="1118223" cy="465966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marL="0" marR="0" lvl="0" indent="0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Risiko-</a:t>
            </a:r>
            <a:b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</a:b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Helvetica"/>
              </a:rPr>
              <a:t>Check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Helvetica"/>
            </a:endParaRPr>
          </a:p>
        </p:txBody>
      </p:sp>
      <p:graphicFrame>
        <p:nvGraphicFramePr>
          <p:cNvPr id="264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51484"/>
              </p:ext>
            </p:extLst>
          </p:nvPr>
        </p:nvGraphicFramePr>
        <p:xfrm>
          <a:off x="2324476" y="3152409"/>
          <a:ext cx="3533399" cy="1755180"/>
        </p:xfrm>
        <a:graphic>
          <a:graphicData uri="http://schemas.openxmlformats.org/drawingml/2006/table">
            <a:tbl>
              <a:tblPr/>
              <a:tblGrid>
                <a:gridCol w="1209299"/>
                <a:gridCol w="1371600"/>
                <a:gridCol w="952500"/>
              </a:tblGrid>
              <a:tr h="429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Wahrschein-</a:t>
                      </a:r>
                      <a:r>
                        <a:rPr kumimoji="0" lang="de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lichkeit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Auftreten in Monaten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Bewertungs-zahl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Sehr gering</a:t>
                      </a: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Gering</a:t>
                      </a: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Mittel</a:t>
                      </a: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Hoch</a:t>
                      </a: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Sehr hoch</a:t>
                      </a:r>
                    </a:p>
                  </a:txBody>
                  <a:tcPr marL="71804" marR="71804" marT="35902" marB="359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1804" marR="71804" marT="35902" marB="359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5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29746"/>
              </p:ext>
            </p:extLst>
          </p:nvPr>
        </p:nvGraphicFramePr>
        <p:xfrm>
          <a:off x="2304977" y="1218909"/>
          <a:ext cx="3552898" cy="1852734"/>
        </p:xfrm>
        <a:graphic>
          <a:graphicData uri="http://schemas.openxmlformats.org/drawingml/2006/table">
            <a:tbl>
              <a:tblPr/>
              <a:tblGrid>
                <a:gridCol w="1219273"/>
                <a:gridCol w="1352550"/>
                <a:gridCol w="981075"/>
              </a:tblGrid>
              <a:tr h="485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Auswirkung des Schadens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 €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Bewertungs-zahl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Sehr gering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 0.2  Mio. 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Gering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 0.2 Mio. &lt; 1 Mio.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4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Mittel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 1 Mio. &lt; 5 Mio.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Hoch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 5 Mio. &lt; 15 Mio.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3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Sehr hoch</a:t>
                      </a:r>
                    </a:p>
                  </a:txBody>
                  <a:tcPr marL="71804" marR="71804" marT="35893" marB="3589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 15 Mio.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de-CH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1804" marR="71804" marT="35893" marB="35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9" name="Textfeld 268"/>
          <p:cNvSpPr txBox="1"/>
          <p:nvPr/>
        </p:nvSpPr>
        <p:spPr>
          <a:xfrm>
            <a:off x="6306364" y="4120064"/>
            <a:ext cx="28376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0000"/>
                </a:solidFill>
              </a:rPr>
              <a:t>Priorisierung der Risiken nach</a:t>
            </a:r>
          </a:p>
          <a:p>
            <a:r>
              <a:rPr lang="de-DE" sz="1400" b="1" dirty="0" smtClean="0">
                <a:solidFill>
                  <a:srgbClr val="000000"/>
                </a:solidFill>
              </a:rPr>
              <a:t>Eintrittswahrscheinlichkeit und</a:t>
            </a:r>
          </a:p>
          <a:p>
            <a:r>
              <a:rPr lang="de-DE" sz="1400" b="1" dirty="0" smtClean="0">
                <a:solidFill>
                  <a:srgbClr val="000000"/>
                </a:solidFill>
              </a:rPr>
              <a:t>Schadenshöhe</a:t>
            </a:r>
            <a:endParaRPr lang="de-DE" sz="1400" b="1" dirty="0">
              <a:solidFill>
                <a:srgbClr val="000000"/>
              </a:solidFill>
            </a:endParaRPr>
          </a:p>
        </p:txBody>
      </p:sp>
      <p:pic>
        <p:nvPicPr>
          <p:cNvPr id="270" name="Grafik 26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2" b="5444"/>
          <a:stretch/>
        </p:blipFill>
        <p:spPr>
          <a:xfrm>
            <a:off x="5930740" y="1043172"/>
            <a:ext cx="3144793" cy="2979683"/>
          </a:xfrm>
          <a:prstGeom prst="rect">
            <a:avLst/>
          </a:prstGeom>
        </p:spPr>
      </p:pic>
      <p:sp>
        <p:nvSpPr>
          <p:cNvPr id="271" name="Rechteck 270"/>
          <p:cNvSpPr/>
          <p:nvPr/>
        </p:nvSpPr>
        <p:spPr>
          <a:xfrm>
            <a:off x="5899598" y="685432"/>
            <a:ext cx="1102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>
                <a:solidFill>
                  <a:srgbClr val="000000"/>
                </a:solidFill>
              </a:rPr>
              <a:t>Eintritts-</a:t>
            </a:r>
          </a:p>
          <a:p>
            <a:r>
              <a:rPr lang="de-DE" sz="1200" b="1" dirty="0" smtClean="0">
                <a:solidFill>
                  <a:srgbClr val="000000"/>
                </a:solidFill>
              </a:rPr>
              <a:t>Wahrschein-</a:t>
            </a:r>
          </a:p>
          <a:p>
            <a:r>
              <a:rPr lang="de-DE" sz="1200" b="1" dirty="0" err="1" smtClean="0">
                <a:solidFill>
                  <a:srgbClr val="000000"/>
                </a:solidFill>
              </a:rPr>
              <a:t>lichkeit</a:t>
            </a:r>
            <a:r>
              <a:rPr lang="de-DE" sz="1200" b="1" dirty="0" smtClean="0">
                <a:solidFill>
                  <a:srgbClr val="000000"/>
                </a:solidFill>
              </a:rPr>
              <a:t> </a:t>
            </a:r>
            <a:endParaRPr lang="de-DE" sz="1200" dirty="0"/>
          </a:p>
        </p:txBody>
      </p:sp>
      <p:sp>
        <p:nvSpPr>
          <p:cNvPr id="272" name="Rechteck 271"/>
          <p:cNvSpPr/>
          <p:nvPr/>
        </p:nvSpPr>
        <p:spPr>
          <a:xfrm>
            <a:off x="7725182" y="3868761"/>
            <a:ext cx="1279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>
                <a:solidFill>
                  <a:srgbClr val="000000"/>
                </a:solidFill>
              </a:rPr>
              <a:t>Schadenshöhe</a:t>
            </a:r>
          </a:p>
        </p:txBody>
      </p:sp>
    </p:spTree>
    <p:extLst>
      <p:ext uri="{BB962C8B-B14F-4D97-AF65-F5344CB8AC3E}">
        <p14:creationId xmlns:p14="http://schemas.microsoft.com/office/powerpoint/2010/main" val="30365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Bewertungen und Priorisierung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42" name="Inhaltsplatzhalter 2"/>
          <p:cNvSpPr txBox="1">
            <a:spLocks/>
          </p:cNvSpPr>
          <p:nvPr/>
        </p:nvSpPr>
        <p:spPr>
          <a:xfrm>
            <a:off x="2172558" y="1334205"/>
            <a:ext cx="6686443" cy="5085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Die gefundenen Top-Risiken werden mit Eintrittswahrscheinlichkeit und Schadenhöhe klassifiziert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Erstellung von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Schadensszenarien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"worst case",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"realistic case"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"best case" </a:t>
            </a: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Für nicht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vermeidbare Fälle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sind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Notfallpläne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auszuarbeiten.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Ziel: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Aufrechterhaltung des Betriebsablaufs </a:t>
            </a:r>
            <a:b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("Business Continuity")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sym typeface="Wingdings" panose="05000000000000000000" pitchFamily="2" charset="2"/>
              </a:rPr>
              <a:t> Betriebsmodi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979596" y="2362498"/>
            <a:ext cx="4277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b="1" u="sng" dirty="0" smtClean="0">
                <a:solidFill>
                  <a:prstClr val="black"/>
                </a:solidFill>
                <a:latin typeface="Helvetica"/>
                <a:sym typeface="Wingdings" panose="05000000000000000000" pitchFamily="2" charset="2"/>
              </a:rPr>
              <a:t>Ziel Priorisierung der Risiken:</a:t>
            </a:r>
          </a:p>
          <a:p>
            <a:r>
              <a:rPr lang="de-DE" dirty="0" smtClean="0">
                <a:solidFill>
                  <a:prstClr val="black"/>
                </a:solidFill>
                <a:latin typeface="Helvetica"/>
              </a:rPr>
              <a:t>gravierendsten Risiken werden </a:t>
            </a:r>
            <a:r>
              <a:rPr lang="de-DE" dirty="0">
                <a:solidFill>
                  <a:prstClr val="black"/>
                </a:solidFill>
                <a:latin typeface="Helvetica"/>
              </a:rPr>
              <a:t>abgearbeitet, </a:t>
            </a:r>
            <a:r>
              <a:rPr lang="de-DE" dirty="0" smtClean="0">
                <a:solidFill>
                  <a:prstClr val="black"/>
                </a:solidFill>
                <a:latin typeface="Helvetica"/>
              </a:rPr>
              <a:t>delegiert oder </a:t>
            </a:r>
            <a:r>
              <a:rPr lang="de-DE" dirty="0">
                <a:solidFill>
                  <a:prstClr val="black"/>
                </a:solidFill>
                <a:latin typeface="Helvetica"/>
              </a:rPr>
              <a:t>versichert</a:t>
            </a:r>
          </a:p>
        </p:txBody>
      </p:sp>
    </p:spTree>
    <p:extLst>
      <p:ext uri="{BB962C8B-B14F-4D97-AF65-F5344CB8AC3E}">
        <p14:creationId xmlns:p14="http://schemas.microsoft.com/office/powerpoint/2010/main" val="14905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Sicherheitskonzept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7137712" y="1607167"/>
            <a:ext cx="20062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VDS Richtlinien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für das Sicherheitsmanagement </a:t>
            </a:r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– </a:t>
            </a:r>
          </a:p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Bauliche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Objekte - Teil </a:t>
            </a:r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1+2</a:t>
            </a:r>
          </a:p>
          <a:p>
            <a:endParaRPr lang="de-DE" sz="1200" dirty="0" smtClean="0">
              <a:solidFill>
                <a:prstClr val="black"/>
              </a:solidFill>
              <a:latin typeface="Helvetica"/>
            </a:endParaRPr>
          </a:p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DIN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EN ISO 22301     Sicherheit  und  Schutz  des  Gemeinwesens  –  Business  Continuity </a:t>
            </a:r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Management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System – Anforderungen </a:t>
            </a:r>
          </a:p>
          <a:p>
            <a:endParaRPr lang="de-DE" sz="1200" dirty="0" smtClean="0">
              <a:solidFill>
                <a:prstClr val="black"/>
              </a:solidFill>
              <a:latin typeface="Helvetica"/>
            </a:endParaRPr>
          </a:p>
          <a:p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ISO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31000:2009(E)    Risikomanagement  –  Allgemeine  Anleitung  zu  den  Grundsätzen </a:t>
            </a:r>
            <a:r>
              <a:rPr lang="de-DE" sz="1200" dirty="0" smtClean="0">
                <a:solidFill>
                  <a:prstClr val="black"/>
                </a:solidFill>
                <a:latin typeface="Helvetica"/>
              </a:rPr>
              <a:t>und </a:t>
            </a:r>
            <a:r>
              <a:rPr lang="de-DE" sz="1200" dirty="0">
                <a:solidFill>
                  <a:prstClr val="black"/>
                </a:solidFill>
                <a:latin typeface="Helvetica"/>
              </a:rPr>
              <a:t>zur Implementierung eines Risikomanagements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529267" y="1187562"/>
            <a:ext cx="5595597" cy="3923322"/>
            <a:chOff x="1786097" y="1268983"/>
            <a:chExt cx="7313700" cy="5127960"/>
          </a:xfrm>
        </p:grpSpPr>
        <p:sp>
          <p:nvSpPr>
            <p:cNvPr id="50" name="Gebogener Pfeil 49"/>
            <p:cNvSpPr/>
            <p:nvPr/>
          </p:nvSpPr>
          <p:spPr>
            <a:xfrm rot="14697132">
              <a:off x="3452997" y="1447349"/>
              <a:ext cx="4949594" cy="4949594"/>
            </a:xfrm>
            <a:prstGeom prst="circularArrow">
              <a:avLst>
                <a:gd name="adj1" fmla="val 6293"/>
                <a:gd name="adj2" fmla="val 565189"/>
                <a:gd name="adj3" fmla="val 20447839"/>
                <a:gd name="adj4" fmla="val 332822"/>
                <a:gd name="adj5" fmla="val 5989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endParaRPr>
            </a:p>
          </p:txBody>
        </p:sp>
        <p:sp>
          <p:nvSpPr>
            <p:cNvPr id="51" name="Rechteck 50"/>
            <p:cNvSpPr/>
            <p:nvPr/>
          </p:nvSpPr>
          <p:spPr>
            <a:xfrm>
              <a:off x="1786097" y="1471405"/>
              <a:ext cx="2909592" cy="392691"/>
            </a:xfrm>
            <a:prstGeom prst="rect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Arial" pitchFamily="34" charset="0"/>
                </a:rPr>
                <a:t>Sicherheitskonzept</a:t>
              </a:r>
            </a:p>
          </p:txBody>
        </p:sp>
        <p:sp>
          <p:nvSpPr>
            <p:cNvPr id="52" name="Rechteck 51"/>
            <p:cNvSpPr/>
            <p:nvPr/>
          </p:nvSpPr>
          <p:spPr>
            <a:xfrm>
              <a:off x="4920878" y="1268983"/>
              <a:ext cx="2163384" cy="124706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Sicherheits-relevante Objekte beschreiben</a:t>
              </a:r>
            </a:p>
          </p:txBody>
        </p:sp>
        <p:sp>
          <p:nvSpPr>
            <p:cNvPr id="79" name="Rechteck 78"/>
            <p:cNvSpPr/>
            <p:nvPr/>
          </p:nvSpPr>
          <p:spPr>
            <a:xfrm>
              <a:off x="7001786" y="2711038"/>
              <a:ext cx="1942420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Gefährdungen beschreiben</a:t>
              </a:r>
            </a:p>
          </p:txBody>
        </p:sp>
        <p:sp>
          <p:nvSpPr>
            <p:cNvPr id="80" name="Rechteck 79"/>
            <p:cNvSpPr/>
            <p:nvPr/>
          </p:nvSpPr>
          <p:spPr>
            <a:xfrm>
              <a:off x="7157377" y="3906422"/>
              <a:ext cx="1942420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Risiken </a:t>
              </a:r>
              <a:b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</a:b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bewerten </a:t>
              </a:r>
            </a:p>
          </p:txBody>
        </p:sp>
        <p:sp>
          <p:nvSpPr>
            <p:cNvPr id="81" name="Rechteck 80"/>
            <p:cNvSpPr/>
            <p:nvPr/>
          </p:nvSpPr>
          <p:spPr>
            <a:xfrm>
              <a:off x="6778676" y="5080406"/>
              <a:ext cx="1947727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Schutzziele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definieren</a:t>
              </a:r>
            </a:p>
          </p:txBody>
        </p:sp>
        <p:sp>
          <p:nvSpPr>
            <p:cNvPr id="82" name="Rechteck 81"/>
            <p:cNvSpPr/>
            <p:nvPr/>
          </p:nvSpPr>
          <p:spPr>
            <a:xfrm>
              <a:off x="2978465" y="4660055"/>
              <a:ext cx="1947726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Maßnahmen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umsetzen</a:t>
              </a:r>
            </a:p>
          </p:txBody>
        </p:sp>
        <p:sp>
          <p:nvSpPr>
            <p:cNvPr id="83" name="Rechteck 82"/>
            <p:cNvSpPr/>
            <p:nvPr/>
          </p:nvSpPr>
          <p:spPr>
            <a:xfrm>
              <a:off x="2747963" y="3625242"/>
              <a:ext cx="1947726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Wirksamkeit</a:t>
              </a:r>
              <a:b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</a:b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prüfen</a:t>
              </a:r>
            </a:p>
          </p:txBody>
        </p:sp>
        <p:sp>
          <p:nvSpPr>
            <p:cNvPr id="84" name="Rechteck 83"/>
            <p:cNvSpPr/>
            <p:nvPr/>
          </p:nvSpPr>
          <p:spPr>
            <a:xfrm>
              <a:off x="2973152" y="2627508"/>
              <a:ext cx="1947726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Review durchführen</a:t>
              </a:r>
            </a:p>
          </p:txBody>
        </p:sp>
        <p:sp>
          <p:nvSpPr>
            <p:cNvPr id="85" name="Rechteck 84"/>
            <p:cNvSpPr/>
            <p:nvPr/>
          </p:nvSpPr>
          <p:spPr>
            <a:xfrm>
              <a:off x="4339737" y="5602531"/>
              <a:ext cx="1947727" cy="6149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Maßnahmen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/>
                </a:rPr>
                <a:t>planen</a:t>
              </a:r>
            </a:p>
          </p:txBody>
        </p:sp>
      </p:grpSp>
      <p:sp>
        <p:nvSpPr>
          <p:cNvPr id="89" name="Titel 1"/>
          <p:cNvSpPr txBox="1">
            <a:spLocks/>
          </p:cNvSpPr>
          <p:nvPr/>
        </p:nvSpPr>
        <p:spPr>
          <a:xfrm>
            <a:off x="-1414861" y="2892144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 FM </a:t>
            </a:r>
            <a:br>
              <a:rPr lang="de-DE" sz="1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6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92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Sicherheitskonzept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147" name="Rechteck 146"/>
          <p:cNvSpPr/>
          <p:nvPr/>
        </p:nvSpPr>
        <p:spPr>
          <a:xfrm>
            <a:off x="-891471" y="1422468"/>
            <a:ext cx="2258813" cy="312078"/>
          </a:xfrm>
          <a:prstGeom prst="rect">
            <a:avLst/>
          </a:prstGeom>
        </p:spPr>
        <p:txBody>
          <a:bodyPr wrap="square" lIns="95700" tIns="47850" rIns="95700" bIns="47850">
            <a:spAutoFit/>
          </a:bodyPr>
          <a:lstStyle/>
          <a:p>
            <a:pPr defTabSz="956993"/>
            <a:r>
              <a:rPr lang="de-DE" sz="1400" b="1" dirty="0" smtClean="0">
                <a:solidFill>
                  <a:prstClr val="white"/>
                </a:solidFill>
                <a:latin typeface="Helvetica"/>
              </a:rPr>
              <a:t>Lageanalyse</a:t>
            </a:r>
            <a:endParaRPr lang="de-DE" sz="1400" dirty="0">
              <a:solidFill>
                <a:prstClr val="white"/>
              </a:solidFill>
              <a:latin typeface="Helvetica"/>
            </a:endParaRPr>
          </a:p>
        </p:txBody>
      </p:sp>
      <p:grpSp>
        <p:nvGrpSpPr>
          <p:cNvPr id="54" name="Gruppieren 53"/>
          <p:cNvGrpSpPr/>
          <p:nvPr/>
        </p:nvGrpSpPr>
        <p:grpSpPr>
          <a:xfrm>
            <a:off x="3145781" y="2465968"/>
            <a:ext cx="3185096" cy="2512988"/>
            <a:chOff x="3376917" y="3952317"/>
            <a:chExt cx="3552000" cy="2823686"/>
          </a:xfrm>
        </p:grpSpPr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563491" y="5002448"/>
              <a:ext cx="887304" cy="91178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550" y="75"/>
                </a:cxn>
                <a:cxn ang="0">
                  <a:pos x="516" y="104"/>
                </a:cxn>
                <a:cxn ang="0">
                  <a:pos x="458" y="124"/>
                </a:cxn>
                <a:cxn ang="0">
                  <a:pos x="372" y="221"/>
                </a:cxn>
                <a:cxn ang="0">
                  <a:pos x="319" y="282"/>
                </a:cxn>
                <a:cxn ang="0">
                  <a:pos x="275" y="353"/>
                </a:cxn>
                <a:cxn ang="0">
                  <a:pos x="212" y="457"/>
                </a:cxn>
                <a:cxn ang="0">
                  <a:pos x="164" y="549"/>
                </a:cxn>
                <a:cxn ang="0">
                  <a:pos x="143" y="618"/>
                </a:cxn>
                <a:cxn ang="0">
                  <a:pos x="116" y="671"/>
                </a:cxn>
                <a:cxn ang="0">
                  <a:pos x="54" y="857"/>
                </a:cxn>
                <a:cxn ang="0">
                  <a:pos x="19" y="1033"/>
                </a:cxn>
                <a:cxn ang="0">
                  <a:pos x="19" y="1210"/>
                </a:cxn>
                <a:cxn ang="0">
                  <a:pos x="45" y="1219"/>
                </a:cxn>
                <a:cxn ang="0">
                  <a:pos x="125" y="1254"/>
                </a:cxn>
                <a:cxn ang="0">
                  <a:pos x="258" y="1298"/>
                </a:cxn>
                <a:cxn ang="0">
                  <a:pos x="461" y="1343"/>
                </a:cxn>
                <a:cxn ang="0">
                  <a:pos x="671" y="1361"/>
                </a:cxn>
                <a:cxn ang="0">
                  <a:pos x="885" y="1360"/>
                </a:cxn>
                <a:cxn ang="0">
                  <a:pos x="1014" y="1332"/>
                </a:cxn>
                <a:cxn ang="0">
                  <a:pos x="1164" y="1283"/>
                </a:cxn>
                <a:cxn ang="0">
                  <a:pos x="1202" y="1264"/>
                </a:cxn>
                <a:cxn ang="0">
                  <a:pos x="1238" y="1237"/>
                </a:cxn>
                <a:cxn ang="0">
                  <a:pos x="1207" y="858"/>
                </a:cxn>
                <a:cxn ang="0">
                  <a:pos x="1111" y="573"/>
                </a:cxn>
                <a:cxn ang="0">
                  <a:pos x="1048" y="457"/>
                </a:cxn>
                <a:cxn ang="0">
                  <a:pos x="982" y="353"/>
                </a:cxn>
                <a:cxn ang="0">
                  <a:pos x="867" y="203"/>
                </a:cxn>
                <a:cxn ang="0">
                  <a:pos x="805" y="132"/>
                </a:cxn>
                <a:cxn ang="0">
                  <a:pos x="743" y="62"/>
                </a:cxn>
                <a:cxn ang="0">
                  <a:pos x="726" y="35"/>
                </a:cxn>
                <a:cxn ang="0">
                  <a:pos x="699" y="26"/>
                </a:cxn>
                <a:cxn ang="0">
                  <a:pos x="629" y="0"/>
                </a:cxn>
              </a:cxnLst>
              <a:rect l="0" t="0" r="r" b="b"/>
              <a:pathLst>
                <a:path w="1268" h="1367">
                  <a:moveTo>
                    <a:pt x="629" y="0"/>
                  </a:moveTo>
                  <a:cubicBezTo>
                    <a:pt x="602" y="27"/>
                    <a:pt x="577" y="48"/>
                    <a:pt x="550" y="75"/>
                  </a:cubicBezTo>
                  <a:cubicBezTo>
                    <a:pt x="538" y="87"/>
                    <a:pt x="516" y="104"/>
                    <a:pt x="516" y="104"/>
                  </a:cubicBezTo>
                  <a:cubicBezTo>
                    <a:pt x="513" y="116"/>
                    <a:pt x="466" y="115"/>
                    <a:pt x="458" y="124"/>
                  </a:cubicBezTo>
                  <a:cubicBezTo>
                    <a:pt x="428" y="159"/>
                    <a:pt x="410" y="195"/>
                    <a:pt x="372" y="221"/>
                  </a:cubicBezTo>
                  <a:cubicBezTo>
                    <a:pt x="361" y="256"/>
                    <a:pt x="355" y="271"/>
                    <a:pt x="319" y="282"/>
                  </a:cubicBezTo>
                  <a:cubicBezTo>
                    <a:pt x="308" y="319"/>
                    <a:pt x="308" y="331"/>
                    <a:pt x="275" y="353"/>
                  </a:cubicBezTo>
                  <a:cubicBezTo>
                    <a:pt x="263" y="390"/>
                    <a:pt x="234" y="425"/>
                    <a:pt x="212" y="457"/>
                  </a:cubicBezTo>
                  <a:cubicBezTo>
                    <a:pt x="200" y="495"/>
                    <a:pt x="183" y="514"/>
                    <a:pt x="164" y="549"/>
                  </a:cubicBezTo>
                  <a:cubicBezTo>
                    <a:pt x="154" y="567"/>
                    <a:pt x="150" y="598"/>
                    <a:pt x="143" y="618"/>
                  </a:cubicBezTo>
                  <a:cubicBezTo>
                    <a:pt x="131" y="655"/>
                    <a:pt x="139" y="637"/>
                    <a:pt x="116" y="671"/>
                  </a:cubicBezTo>
                  <a:cubicBezTo>
                    <a:pt x="95" y="733"/>
                    <a:pt x="75" y="795"/>
                    <a:pt x="54" y="857"/>
                  </a:cubicBezTo>
                  <a:cubicBezTo>
                    <a:pt x="35" y="914"/>
                    <a:pt x="39" y="976"/>
                    <a:pt x="19" y="1033"/>
                  </a:cubicBezTo>
                  <a:cubicBezTo>
                    <a:pt x="11" y="1095"/>
                    <a:pt x="0" y="1146"/>
                    <a:pt x="19" y="1210"/>
                  </a:cubicBezTo>
                  <a:cubicBezTo>
                    <a:pt x="22" y="1219"/>
                    <a:pt x="37" y="1215"/>
                    <a:pt x="45" y="1219"/>
                  </a:cubicBezTo>
                  <a:cubicBezTo>
                    <a:pt x="71" y="1232"/>
                    <a:pt x="125" y="1254"/>
                    <a:pt x="125" y="1254"/>
                  </a:cubicBezTo>
                  <a:cubicBezTo>
                    <a:pt x="168" y="1284"/>
                    <a:pt x="208" y="1290"/>
                    <a:pt x="258" y="1298"/>
                  </a:cubicBezTo>
                  <a:cubicBezTo>
                    <a:pt x="321" y="1320"/>
                    <a:pt x="395" y="1333"/>
                    <a:pt x="461" y="1343"/>
                  </a:cubicBezTo>
                  <a:cubicBezTo>
                    <a:pt x="531" y="1365"/>
                    <a:pt x="597" y="1351"/>
                    <a:pt x="671" y="1361"/>
                  </a:cubicBezTo>
                  <a:cubicBezTo>
                    <a:pt x="768" y="1356"/>
                    <a:pt x="813" y="1367"/>
                    <a:pt x="885" y="1360"/>
                  </a:cubicBezTo>
                  <a:cubicBezTo>
                    <a:pt x="949" y="1338"/>
                    <a:pt x="880" y="1347"/>
                    <a:pt x="1014" y="1332"/>
                  </a:cubicBezTo>
                  <a:cubicBezTo>
                    <a:pt x="1067" y="1326"/>
                    <a:pt x="1113" y="1296"/>
                    <a:pt x="1164" y="1283"/>
                  </a:cubicBezTo>
                  <a:cubicBezTo>
                    <a:pt x="1173" y="1277"/>
                    <a:pt x="1195" y="1272"/>
                    <a:pt x="1202" y="1264"/>
                  </a:cubicBezTo>
                  <a:cubicBezTo>
                    <a:pt x="1216" y="1248"/>
                    <a:pt x="1238" y="1237"/>
                    <a:pt x="1238" y="1237"/>
                  </a:cubicBezTo>
                  <a:cubicBezTo>
                    <a:pt x="1268" y="1118"/>
                    <a:pt x="1237" y="976"/>
                    <a:pt x="1207" y="858"/>
                  </a:cubicBezTo>
                  <a:cubicBezTo>
                    <a:pt x="1199" y="768"/>
                    <a:pt x="1165" y="651"/>
                    <a:pt x="1111" y="573"/>
                  </a:cubicBezTo>
                  <a:cubicBezTo>
                    <a:pt x="1100" y="539"/>
                    <a:pt x="1079" y="477"/>
                    <a:pt x="1048" y="457"/>
                  </a:cubicBezTo>
                  <a:cubicBezTo>
                    <a:pt x="1021" y="416"/>
                    <a:pt x="1020" y="380"/>
                    <a:pt x="982" y="353"/>
                  </a:cubicBezTo>
                  <a:cubicBezTo>
                    <a:pt x="961" y="292"/>
                    <a:pt x="920" y="239"/>
                    <a:pt x="867" y="203"/>
                  </a:cubicBezTo>
                  <a:cubicBezTo>
                    <a:pt x="826" y="141"/>
                    <a:pt x="850" y="162"/>
                    <a:pt x="805" y="132"/>
                  </a:cubicBezTo>
                  <a:cubicBezTo>
                    <a:pt x="792" y="95"/>
                    <a:pt x="768" y="92"/>
                    <a:pt x="743" y="62"/>
                  </a:cubicBezTo>
                  <a:cubicBezTo>
                    <a:pt x="736" y="54"/>
                    <a:pt x="734" y="42"/>
                    <a:pt x="726" y="35"/>
                  </a:cubicBezTo>
                  <a:cubicBezTo>
                    <a:pt x="719" y="29"/>
                    <a:pt x="708" y="30"/>
                    <a:pt x="699" y="26"/>
                  </a:cubicBezTo>
                  <a:cubicBezTo>
                    <a:pt x="673" y="13"/>
                    <a:pt x="660" y="0"/>
                    <a:pt x="629" y="0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endParaRPr lang="de-DE" sz="2000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56" name="Oval 9"/>
            <p:cNvSpPr>
              <a:spLocks noChangeArrowheads="1"/>
            </p:cNvSpPr>
            <p:nvPr/>
          </p:nvSpPr>
          <p:spPr bwMode="auto">
            <a:xfrm>
              <a:off x="3376917" y="4805757"/>
              <a:ext cx="2059877" cy="196024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endParaRPr lang="de-DE" sz="2000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57" name="Oval 10"/>
            <p:cNvSpPr>
              <a:spLocks noChangeArrowheads="1"/>
            </p:cNvSpPr>
            <p:nvPr/>
          </p:nvSpPr>
          <p:spPr bwMode="auto">
            <a:xfrm>
              <a:off x="4573992" y="4815758"/>
              <a:ext cx="2059877" cy="196024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endParaRPr lang="de-DE" sz="2000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58" name="Text Box 11"/>
            <p:cNvSpPr txBox="1">
              <a:spLocks noChangeArrowheads="1"/>
            </p:cNvSpPr>
            <p:nvPr/>
          </p:nvSpPr>
          <p:spPr bwMode="auto">
            <a:xfrm>
              <a:off x="4532358" y="4134272"/>
              <a:ext cx="1430941" cy="4900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pPr defTabSz="987461" fontAlgn="base">
                <a:spcBef>
                  <a:spcPct val="0"/>
                </a:spcBef>
                <a:spcAft>
                  <a:spcPts val="1080"/>
                </a:spcAft>
              </a:pP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bauliche</a:t>
              </a:r>
              <a:br>
                <a:rPr lang="de-DE" sz="12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-technische </a:t>
              </a:r>
              <a:r>
                <a:rPr lang="de-DE" sz="1200" dirty="0">
                  <a:solidFill>
                    <a:prstClr val="black"/>
                  </a:solidFill>
                  <a:latin typeface="Helvetica"/>
                </a:rPr>
                <a:t>Maßnahmen</a:t>
              </a:r>
            </a:p>
            <a:p>
              <a:pPr defTabSz="987461" fontAlgn="base">
                <a:spcBef>
                  <a:spcPct val="0"/>
                </a:spcBef>
                <a:spcAft>
                  <a:spcPct val="0"/>
                </a:spcAft>
              </a:pPr>
              <a:endParaRPr lang="de-DE" sz="28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3480719" y="5664349"/>
              <a:ext cx="1504445" cy="490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pPr defTabSz="987461" fontAlgn="base">
                <a:spcBef>
                  <a:spcPct val="0"/>
                </a:spcBef>
                <a:spcAft>
                  <a:spcPts val="1080"/>
                </a:spcAft>
              </a:pPr>
              <a:r>
                <a:rPr lang="de-DE" sz="1200" dirty="0" err="1" smtClean="0">
                  <a:solidFill>
                    <a:prstClr val="black"/>
                  </a:solidFill>
                  <a:latin typeface="Helvetica"/>
                </a:rPr>
                <a:t>Organisa</a:t>
              </a: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-</a:t>
              </a:r>
              <a:br>
                <a:rPr lang="de-DE" sz="12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200" dirty="0" err="1" smtClean="0">
                  <a:solidFill>
                    <a:prstClr val="black"/>
                  </a:solidFill>
                  <a:latin typeface="Helvetica"/>
                </a:rPr>
                <a:t>torische</a:t>
              </a: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 </a:t>
              </a:r>
              <a:r>
                <a:rPr lang="de-DE" sz="1200" dirty="0">
                  <a:solidFill>
                    <a:prstClr val="black"/>
                  </a:solidFill>
                  <a:latin typeface="Helvetica"/>
                </a:rPr>
                <a:t>Maßnahmen</a:t>
              </a:r>
            </a:p>
            <a:p>
              <a:pPr defTabSz="987461" fontAlgn="base">
                <a:spcBef>
                  <a:spcPct val="0"/>
                </a:spcBef>
                <a:spcAft>
                  <a:spcPct val="0"/>
                </a:spcAft>
              </a:pPr>
              <a:endParaRPr lang="de-DE" sz="28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5358573" y="5730087"/>
              <a:ext cx="1570344" cy="490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pPr defTabSz="987461" fontAlgn="base">
                <a:spcBef>
                  <a:spcPct val="0"/>
                </a:spcBef>
                <a:spcAft>
                  <a:spcPts val="1080"/>
                </a:spcAft>
              </a:pP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Verhaltens-</a:t>
              </a:r>
              <a:br>
                <a:rPr lang="de-DE" sz="12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200" dirty="0" smtClean="0">
                  <a:solidFill>
                    <a:prstClr val="black"/>
                  </a:solidFill>
                  <a:latin typeface="Helvetica"/>
                </a:rPr>
                <a:t>präventive </a:t>
              </a:r>
              <a:r>
                <a:rPr lang="de-DE" sz="1200" dirty="0">
                  <a:solidFill>
                    <a:prstClr val="black"/>
                  </a:solidFill>
                  <a:latin typeface="Helvetica"/>
                </a:rPr>
                <a:t>Maßnahmen </a:t>
              </a:r>
            </a:p>
            <a:p>
              <a:pPr defTabSz="987461" fontAlgn="base">
                <a:spcBef>
                  <a:spcPct val="0"/>
                </a:spcBef>
                <a:spcAft>
                  <a:spcPct val="0"/>
                </a:spcAft>
              </a:pPr>
              <a:endParaRPr lang="de-DE" sz="28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1" name="Oval 14"/>
            <p:cNvSpPr>
              <a:spLocks noChangeArrowheads="1"/>
            </p:cNvSpPr>
            <p:nvPr/>
          </p:nvSpPr>
          <p:spPr bwMode="auto">
            <a:xfrm>
              <a:off x="4013957" y="3952317"/>
              <a:ext cx="2059877" cy="196024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endParaRPr lang="de-DE" sz="2000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3891890" y="5142464"/>
              <a:ext cx="2300276" cy="780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8746" tIns="49373" rIns="98746" bIns="49373" numCol="1" anchor="t" anchorCtr="0" compatLnSpc="1">
              <a:prstTxWarp prst="textNoShape">
                <a:avLst/>
              </a:prstTxWarp>
            </a:bodyPr>
            <a:lstStyle/>
            <a:p>
              <a:pPr algn="ctr" defTabSz="987461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 smtClean="0">
                  <a:solidFill>
                    <a:srgbClr val="000000"/>
                  </a:solidFill>
                  <a:latin typeface="Helvetica"/>
                </a:rPr>
                <a:t>Sicher-</a:t>
              </a:r>
              <a:br>
                <a:rPr lang="de-DE" sz="1200" b="1" dirty="0" smtClean="0">
                  <a:solidFill>
                    <a:srgbClr val="000000"/>
                  </a:solidFill>
                  <a:latin typeface="Helvetica"/>
                </a:rPr>
              </a:br>
              <a:r>
                <a:rPr lang="de-DE" sz="1200" b="1" dirty="0" err="1" smtClean="0">
                  <a:solidFill>
                    <a:srgbClr val="000000"/>
                  </a:solidFill>
                  <a:latin typeface="Helvetica"/>
                </a:rPr>
                <a:t>heits</a:t>
              </a:r>
              <a:r>
                <a:rPr lang="de-DE" sz="1200" b="1" dirty="0" smtClean="0">
                  <a:solidFill>
                    <a:srgbClr val="000000"/>
                  </a:solidFill>
                  <a:latin typeface="Helvetica"/>
                </a:rPr>
                <a:t>-</a:t>
              </a:r>
              <a:endParaRPr lang="de-DE" sz="1200" b="1" dirty="0">
                <a:solidFill>
                  <a:srgbClr val="000000"/>
                </a:solidFill>
                <a:latin typeface="Helvetica"/>
              </a:endParaRPr>
            </a:p>
            <a:p>
              <a:pPr algn="ctr" defTabSz="987461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 err="1">
                  <a:solidFill>
                    <a:srgbClr val="000000"/>
                  </a:solidFill>
                  <a:latin typeface="Helvetica"/>
                </a:rPr>
                <a:t>konzept</a:t>
              </a:r>
              <a:endParaRPr lang="de-DE" sz="3200" b="1" dirty="0">
                <a:solidFill>
                  <a:srgbClr val="000000"/>
                </a:solidFill>
                <a:latin typeface="Helvetica"/>
              </a:endParaRPr>
            </a:p>
          </p:txBody>
        </p:sp>
      </p:grpSp>
      <p:sp>
        <p:nvSpPr>
          <p:cNvPr id="63" name="Textfeld 62"/>
          <p:cNvSpPr txBox="1"/>
          <p:nvPr/>
        </p:nvSpPr>
        <p:spPr>
          <a:xfrm>
            <a:off x="548105" y="1829813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Krankenstand 20%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513735" y="2633277"/>
            <a:ext cx="1742255" cy="1792481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400" b="1" u="sng" dirty="0" smtClean="0">
                <a:solidFill>
                  <a:srgbClr val="000000"/>
                </a:solidFill>
                <a:latin typeface="Helvetica"/>
              </a:rPr>
              <a:t>Gefährdungen:</a:t>
            </a:r>
            <a:endParaRPr lang="de-DE" sz="1400" b="1" u="sng" dirty="0">
              <a:solidFill>
                <a:srgbClr val="000000"/>
              </a:solidFill>
              <a:latin typeface="Helvetica"/>
            </a:endParaRPr>
          </a:p>
          <a:p>
            <a:endParaRPr lang="de-DE" sz="1200" dirty="0">
              <a:solidFill>
                <a:srgbClr val="000000"/>
              </a:solidFill>
              <a:latin typeface="Helvetica"/>
            </a:endParaRP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Liquidität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Plünderung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Personalausfall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Tod von Mitarbeitern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Ausfall von Anlagen</a:t>
            </a:r>
          </a:p>
          <a:p>
            <a:endParaRPr lang="de-DE" sz="1200" dirty="0">
              <a:solidFill>
                <a:srgbClr val="000000"/>
              </a:solidFill>
              <a:latin typeface="Helvetica"/>
            </a:endParaRP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  <a:sym typeface="Wingdings" panose="05000000000000000000" pitchFamily="2" charset="2"/>
              </a:rPr>
              <a:t> Notfallpläne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2425305" y="1829813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hoch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5717378" y="1853466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Gering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609560" y="1829813"/>
            <a:ext cx="1742255" cy="469042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Mehrstunden </a:t>
            </a:r>
            <a:br>
              <a:rPr lang="de-DE" sz="1200" dirty="0" smtClean="0">
                <a:solidFill>
                  <a:srgbClr val="000000"/>
                </a:solidFill>
                <a:latin typeface="Helvetica"/>
              </a:rPr>
            </a:b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7001696" y="2100346"/>
            <a:ext cx="1742255" cy="1964020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u="sng" dirty="0">
                <a:solidFill>
                  <a:srgbClr val="000000"/>
                </a:solidFill>
                <a:latin typeface="Helvetica"/>
              </a:rPr>
              <a:t>t</a:t>
            </a:r>
            <a:r>
              <a:rPr lang="de-DE" sz="1200" u="sng" dirty="0" smtClean="0">
                <a:solidFill>
                  <a:srgbClr val="000000"/>
                </a:solidFill>
                <a:latin typeface="Helvetica"/>
              </a:rPr>
              <a:t>echnisch / baulich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Türen nachrüsten Einbruchshemmend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  <a:p>
            <a:r>
              <a:rPr lang="de-DE" sz="1200" dirty="0">
                <a:solidFill>
                  <a:srgbClr val="000000"/>
                </a:solidFill>
                <a:latin typeface="Helvetica"/>
              </a:rPr>
              <a:t>Alarmanlage</a:t>
            </a:r>
          </a:p>
          <a:p>
            <a:endParaRPr lang="de-DE" sz="1200" dirty="0" smtClean="0">
              <a:solidFill>
                <a:srgbClr val="000000"/>
              </a:solidFill>
              <a:latin typeface="Helvetica"/>
            </a:endParaRPr>
          </a:p>
          <a:p>
            <a:r>
              <a:rPr lang="de-DE" sz="1200" u="sng" dirty="0" smtClean="0">
                <a:solidFill>
                  <a:srgbClr val="000000"/>
                </a:solidFill>
                <a:latin typeface="Helvetica"/>
              </a:rPr>
              <a:t>organisatorisch</a:t>
            </a:r>
            <a:endParaRPr lang="de-DE" sz="1200" u="sng" dirty="0">
              <a:solidFill>
                <a:srgbClr val="000000"/>
              </a:solidFill>
              <a:latin typeface="Helvetica"/>
            </a:endParaRPr>
          </a:p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Kontrolle </a:t>
            </a:r>
            <a:r>
              <a:rPr lang="de-DE" sz="1200" dirty="0">
                <a:solidFill>
                  <a:srgbClr val="000000"/>
                </a:solidFill>
                <a:latin typeface="Helvetica"/>
              </a:rPr>
              <a:t>Schließdienst Wachdienst</a:t>
            </a:r>
          </a:p>
          <a:p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9" name="Eingekerbter Richtungspfeil 68"/>
          <p:cNvSpPr/>
          <p:nvPr/>
        </p:nvSpPr>
        <p:spPr>
          <a:xfrm>
            <a:off x="478083" y="1252678"/>
            <a:ext cx="1475949" cy="507686"/>
          </a:xfrm>
          <a:prstGeom prst="chevron">
            <a:avLst>
              <a:gd name="adj" fmla="val 20386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Gefährdung</a:t>
            </a:r>
          </a:p>
        </p:txBody>
      </p:sp>
      <p:sp>
        <p:nvSpPr>
          <p:cNvPr id="70" name="Eingekerbter Richtungspfeil 69"/>
          <p:cNvSpPr/>
          <p:nvPr/>
        </p:nvSpPr>
        <p:spPr>
          <a:xfrm>
            <a:off x="1925281" y="1252678"/>
            <a:ext cx="1692755" cy="507686"/>
          </a:xfrm>
          <a:prstGeom prst="chevron">
            <a:avLst>
              <a:gd name="adj" fmla="val 20386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Eintrittswahr-</a:t>
            </a:r>
            <a:r>
              <a:rPr kumimoji="0" lang="de-DE" sz="1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scheinlichkeit</a:t>
            </a:r>
            <a:endParaRPr kumimoji="0" lang="de-DE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Arial" pitchFamily="34" charset="0"/>
            </a:endParaRPr>
          </a:p>
        </p:txBody>
      </p:sp>
      <p:sp>
        <p:nvSpPr>
          <p:cNvPr id="71" name="Eingekerbter Richtungspfeil 70"/>
          <p:cNvSpPr/>
          <p:nvPr/>
        </p:nvSpPr>
        <p:spPr>
          <a:xfrm>
            <a:off x="3597511" y="1252678"/>
            <a:ext cx="1692755" cy="507686"/>
          </a:xfrm>
          <a:prstGeom prst="chevron">
            <a:avLst>
              <a:gd name="adj" fmla="val 20386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Schaden</a:t>
            </a:r>
          </a:p>
        </p:txBody>
      </p:sp>
      <p:sp>
        <p:nvSpPr>
          <p:cNvPr id="72" name="Eingekerbter Richtungspfeil 71"/>
          <p:cNvSpPr/>
          <p:nvPr/>
        </p:nvSpPr>
        <p:spPr>
          <a:xfrm>
            <a:off x="5260598" y="1252678"/>
            <a:ext cx="1692755" cy="507686"/>
          </a:xfrm>
          <a:prstGeom prst="chevron">
            <a:avLst>
              <a:gd name="adj" fmla="val 20386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Schadens-ausmaß</a:t>
            </a:r>
          </a:p>
        </p:txBody>
      </p:sp>
      <p:sp>
        <p:nvSpPr>
          <p:cNvPr id="73" name="Eingekerbter Richtungspfeil 72"/>
          <p:cNvSpPr/>
          <p:nvPr/>
        </p:nvSpPr>
        <p:spPr>
          <a:xfrm>
            <a:off x="6967848" y="1252678"/>
            <a:ext cx="1692755" cy="507686"/>
          </a:xfrm>
          <a:prstGeom prst="chevron">
            <a:avLst>
              <a:gd name="adj" fmla="val 20386"/>
            </a:avLst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Arial" pitchFamily="34" charset="0"/>
              </a:rPr>
              <a:t>Maßnahmen-empfehlung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548105" y="2108705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Plünderung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425305" y="2108705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gering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5717378" y="2132358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Hoch 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3609560" y="2107303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Einbruch, Diebstahl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7001696" y="1853466"/>
            <a:ext cx="1742255" cy="284376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Helvetica"/>
              </a:rPr>
              <a:t>Vertretungsregelung</a:t>
            </a:r>
            <a:endParaRPr lang="de-DE" sz="1200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857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14240" y="4193291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88" name="Abgerundetes Rechteck 87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89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91" name="Gruppieren 90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92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3" name="Ellipse 92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5" name="Ellipse 94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6" name="Ellipse 95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7" name="Ellipse 96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8" name="Ellipse 97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9" name="Ellipse 98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0" name="Ellipse 99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1" name="Ellipse 100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2" name="Ellipse 101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3" name="Ellipse 102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4" name="Ellipse 103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5" name="Ellipse 104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6" name="Ellipse 105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7" name="Ellipse 106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8" name="Ellipse 107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9" name="Ellipse 108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0" name="Ellipse 109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1" name="Ellipse 110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sp>
        <p:nvSpPr>
          <p:cNvPr id="195" name="Inhaltsplatzhalter 2"/>
          <p:cNvSpPr txBox="1">
            <a:spLocks/>
          </p:cNvSpPr>
          <p:nvPr/>
        </p:nvSpPr>
        <p:spPr>
          <a:xfrm>
            <a:off x="2177935" y="327726"/>
            <a:ext cx="9641377" cy="5085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A832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Kontinuierliche hygienische </a:t>
            </a:r>
            <a:b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A832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A832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Gefährdungsbeurteilung</a:t>
            </a:r>
          </a:p>
        </p:txBody>
      </p:sp>
      <p:sp>
        <p:nvSpPr>
          <p:cNvPr id="196" name="Foliennummernplatzhalter 4"/>
          <p:cNvSpPr txBox="1">
            <a:spLocks/>
          </p:cNvSpPr>
          <p:nvPr/>
        </p:nvSpPr>
        <p:spPr>
          <a:xfrm>
            <a:off x="9196556" y="51118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EEE80-8A4A-4CBE-80A0-2A8154845BCE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7" name="Abgerundetes Rechteck 196"/>
          <p:cNvSpPr/>
          <p:nvPr/>
        </p:nvSpPr>
        <p:spPr>
          <a:xfrm>
            <a:off x="2255991" y="1273915"/>
            <a:ext cx="1544416" cy="571351"/>
          </a:xfrm>
          <a:prstGeom prst="roundRect">
            <a:avLst/>
          </a:prstGeom>
          <a:solidFill>
            <a:srgbClr val="E7E6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Qualifikation Kernteam</a:t>
            </a:r>
          </a:p>
        </p:txBody>
      </p:sp>
      <p:sp>
        <p:nvSpPr>
          <p:cNvPr id="198" name="Abgerundetes Rechteck 197"/>
          <p:cNvSpPr/>
          <p:nvPr/>
        </p:nvSpPr>
        <p:spPr>
          <a:xfrm>
            <a:off x="2255991" y="2229260"/>
            <a:ext cx="1544416" cy="571351"/>
          </a:xfrm>
          <a:prstGeom prst="roundRect">
            <a:avLst/>
          </a:prstGeom>
          <a:solidFill>
            <a:srgbClr val="E7E6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Prozess-definition</a:t>
            </a:r>
          </a:p>
        </p:txBody>
      </p:sp>
      <p:sp>
        <p:nvSpPr>
          <p:cNvPr id="199" name="Abgerundetes Rechteck 198"/>
          <p:cNvSpPr/>
          <p:nvPr/>
        </p:nvSpPr>
        <p:spPr>
          <a:xfrm>
            <a:off x="2255991" y="3184605"/>
            <a:ext cx="1544416" cy="571351"/>
          </a:xfrm>
          <a:prstGeom prst="roundRect">
            <a:avLst/>
          </a:prstGeom>
          <a:solidFill>
            <a:srgbClr val="E7E6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Inhalte und Methoden</a:t>
            </a:r>
          </a:p>
        </p:txBody>
      </p:sp>
      <p:sp>
        <p:nvSpPr>
          <p:cNvPr id="200" name="Abgerundetes Rechteck 199"/>
          <p:cNvSpPr/>
          <p:nvPr/>
        </p:nvSpPr>
        <p:spPr>
          <a:xfrm>
            <a:off x="2255990" y="4139950"/>
            <a:ext cx="1544417" cy="632033"/>
          </a:xfrm>
          <a:prstGeom prst="roundRect">
            <a:avLst/>
          </a:prstGeom>
          <a:solidFill>
            <a:srgbClr val="E7E6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Bestands-aufnahme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903971" y="1080002"/>
            <a:ext cx="5057752" cy="3779312"/>
            <a:chOff x="4947867" y="642687"/>
            <a:chExt cx="6398914" cy="4781471"/>
          </a:xfrm>
        </p:grpSpPr>
        <p:sp>
          <p:nvSpPr>
            <p:cNvPr id="201" name="Abgerundetes Rechteck 200"/>
            <p:cNvSpPr/>
            <p:nvPr/>
          </p:nvSpPr>
          <p:spPr>
            <a:xfrm>
              <a:off x="7157405" y="1165140"/>
              <a:ext cx="2111886" cy="571351"/>
            </a:xfrm>
            <a:prstGeom prst="roundRect">
              <a:avLst/>
            </a:prstGeom>
            <a:solidFill>
              <a:srgbClr val="4472C4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Gefährdungs-beurteilung</a:t>
              </a:r>
            </a:p>
          </p:txBody>
        </p:sp>
        <p:sp>
          <p:nvSpPr>
            <p:cNvPr id="202" name="Gebogener Pfeil 201"/>
            <p:cNvSpPr/>
            <p:nvPr/>
          </p:nvSpPr>
          <p:spPr>
            <a:xfrm>
              <a:off x="6761998" y="1236409"/>
              <a:ext cx="4169044" cy="4169044"/>
            </a:xfrm>
            <a:prstGeom prst="circularArrow">
              <a:avLst>
                <a:gd name="adj1" fmla="val 3968"/>
                <a:gd name="adj2" fmla="val 674850"/>
                <a:gd name="adj3" fmla="val 19733741"/>
                <a:gd name="adj4" fmla="val 16929186"/>
                <a:gd name="adj5" fmla="val 5125"/>
              </a:avLst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203" name="Gebogener Pfeil 202"/>
            <p:cNvSpPr/>
            <p:nvPr/>
          </p:nvSpPr>
          <p:spPr>
            <a:xfrm rot="5400000">
              <a:off x="6773445" y="642687"/>
              <a:ext cx="4169044" cy="4169044"/>
            </a:xfrm>
            <a:prstGeom prst="circularArrow">
              <a:avLst>
                <a:gd name="adj1" fmla="val 3968"/>
                <a:gd name="adj2" fmla="val 863063"/>
                <a:gd name="adj3" fmla="val 19733741"/>
                <a:gd name="adj4" fmla="val 16929186"/>
                <a:gd name="adj5" fmla="val 5125"/>
              </a:avLst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204" name="Gebogener Pfeil 203"/>
            <p:cNvSpPr/>
            <p:nvPr/>
          </p:nvSpPr>
          <p:spPr>
            <a:xfrm rot="10800000">
              <a:off x="5426263" y="661391"/>
              <a:ext cx="4169044" cy="4169044"/>
            </a:xfrm>
            <a:prstGeom prst="circularArrow">
              <a:avLst>
                <a:gd name="adj1" fmla="val 3968"/>
                <a:gd name="adj2" fmla="val 674850"/>
                <a:gd name="adj3" fmla="val 19733741"/>
                <a:gd name="adj4" fmla="val 16929186"/>
                <a:gd name="adj5" fmla="val 5125"/>
              </a:avLst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205" name="Gebogener Pfeil 204"/>
            <p:cNvSpPr/>
            <p:nvPr/>
          </p:nvSpPr>
          <p:spPr>
            <a:xfrm rot="16200000">
              <a:off x="5595570" y="1255114"/>
              <a:ext cx="4169044" cy="4169044"/>
            </a:xfrm>
            <a:prstGeom prst="circularArrow">
              <a:avLst>
                <a:gd name="adj1" fmla="val 3968"/>
                <a:gd name="adj2" fmla="val 863063"/>
                <a:gd name="adj3" fmla="val 19733741"/>
                <a:gd name="adj4" fmla="val 16929186"/>
                <a:gd name="adj5" fmla="val 5125"/>
              </a:avLst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206" name="Abgerundetes Rechteck 205"/>
            <p:cNvSpPr/>
            <p:nvPr/>
          </p:nvSpPr>
          <p:spPr>
            <a:xfrm>
              <a:off x="9234895" y="2689587"/>
              <a:ext cx="2111886" cy="571351"/>
            </a:xfrm>
            <a:prstGeom prst="roundRect">
              <a:avLst/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Maßnahmen-findung</a:t>
              </a:r>
            </a:p>
          </p:txBody>
        </p:sp>
        <p:sp>
          <p:nvSpPr>
            <p:cNvPr id="207" name="Abgerundetes Rechteck 206"/>
            <p:cNvSpPr/>
            <p:nvPr/>
          </p:nvSpPr>
          <p:spPr>
            <a:xfrm>
              <a:off x="4947867" y="2749580"/>
              <a:ext cx="2111886" cy="571351"/>
            </a:xfrm>
            <a:prstGeom prst="roundRect">
              <a:avLst/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Wirksamkeits-kontrolle</a:t>
              </a:r>
            </a:p>
          </p:txBody>
        </p:sp>
        <p:sp>
          <p:nvSpPr>
            <p:cNvPr id="208" name="Abgerundetes Rechteck 207"/>
            <p:cNvSpPr/>
            <p:nvPr/>
          </p:nvSpPr>
          <p:spPr>
            <a:xfrm>
              <a:off x="7212213" y="4455078"/>
              <a:ext cx="2111886" cy="571351"/>
            </a:xfrm>
            <a:prstGeom prst="roundRect">
              <a:avLst/>
            </a:prstGeom>
            <a:solidFill>
              <a:srgbClr val="4976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Maßnahmen-umsetzung</a:t>
              </a:r>
            </a:p>
          </p:txBody>
        </p:sp>
      </p:grpSp>
      <p:sp>
        <p:nvSpPr>
          <p:cNvPr id="209" name="Pfeil nach oben 208"/>
          <p:cNvSpPr/>
          <p:nvPr/>
        </p:nvSpPr>
        <p:spPr>
          <a:xfrm>
            <a:off x="2889758" y="2823585"/>
            <a:ext cx="417374" cy="368662"/>
          </a:xfrm>
          <a:prstGeom prst="upArrow">
            <a:avLst>
              <a:gd name="adj1" fmla="val 35112"/>
              <a:gd name="adj2" fmla="val 59077"/>
            </a:avLst>
          </a:prstGeom>
          <a:solidFill>
            <a:srgbClr val="4976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10" name="Pfeil nach oben 209"/>
          <p:cNvSpPr/>
          <p:nvPr/>
        </p:nvSpPr>
        <p:spPr>
          <a:xfrm>
            <a:off x="2889758" y="1870820"/>
            <a:ext cx="417374" cy="368662"/>
          </a:xfrm>
          <a:prstGeom prst="upArrow">
            <a:avLst>
              <a:gd name="adj1" fmla="val 35112"/>
              <a:gd name="adj2" fmla="val 59077"/>
            </a:avLst>
          </a:prstGeom>
          <a:solidFill>
            <a:srgbClr val="4976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11" name="Pfeil nach oben 210"/>
          <p:cNvSpPr/>
          <p:nvPr/>
        </p:nvSpPr>
        <p:spPr>
          <a:xfrm>
            <a:off x="2889758" y="3772769"/>
            <a:ext cx="417374" cy="368662"/>
          </a:xfrm>
          <a:prstGeom prst="upArrow">
            <a:avLst>
              <a:gd name="adj1" fmla="val 35112"/>
              <a:gd name="adj2" fmla="val 59077"/>
            </a:avLst>
          </a:prstGeom>
          <a:solidFill>
            <a:srgbClr val="4976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212" name="Rechteck 211"/>
          <p:cNvSpPr/>
          <p:nvPr/>
        </p:nvSpPr>
        <p:spPr>
          <a:xfrm>
            <a:off x="5736364" y="911076"/>
            <a:ext cx="228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Tröpfchen oder 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Schmierinfektion</a:t>
            </a:r>
            <a:endParaRPr lang="de-DE" sz="1400" dirty="0">
              <a:solidFill>
                <a:srgbClr val="FF0000"/>
              </a:solidFill>
              <a:latin typeface="Helvetica"/>
            </a:endParaRPr>
          </a:p>
        </p:txBody>
      </p:sp>
      <p:sp>
        <p:nvSpPr>
          <p:cNvPr id="213" name="Rechteck 212"/>
          <p:cNvSpPr/>
          <p:nvPr/>
        </p:nvSpPr>
        <p:spPr>
          <a:xfrm>
            <a:off x="5448840" y="4623296"/>
            <a:ext cx="228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Spuckschutz Einbauen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Desinfektion durchführen</a:t>
            </a:r>
          </a:p>
        </p:txBody>
      </p:sp>
      <p:sp>
        <p:nvSpPr>
          <p:cNvPr id="214" name="Rechteck 213"/>
          <p:cNvSpPr/>
          <p:nvPr/>
        </p:nvSpPr>
        <p:spPr>
          <a:xfrm>
            <a:off x="3822933" y="3824455"/>
            <a:ext cx="2284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Hygienische </a:t>
            </a:r>
            <a:br>
              <a:rPr lang="de-DE" sz="1400" dirty="0" smtClean="0">
                <a:solidFill>
                  <a:srgbClr val="FF0000"/>
                </a:solidFill>
                <a:latin typeface="Helvetica"/>
              </a:rPr>
            </a:br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Wartung und </a:t>
            </a:r>
            <a:br>
              <a:rPr lang="de-DE" sz="1400" dirty="0" smtClean="0">
                <a:solidFill>
                  <a:srgbClr val="FF0000"/>
                </a:solidFill>
                <a:latin typeface="Helvetica"/>
              </a:rPr>
            </a:br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Inspektion mit Test</a:t>
            </a:r>
            <a:endParaRPr lang="de-DE" sz="1400" dirty="0">
              <a:solidFill>
                <a:srgbClr val="FF0000"/>
              </a:solidFill>
              <a:latin typeface="Helvetica"/>
            </a:endParaRPr>
          </a:p>
        </p:txBody>
      </p:sp>
      <p:sp>
        <p:nvSpPr>
          <p:cNvPr id="215" name="Rechteck 214"/>
          <p:cNvSpPr/>
          <p:nvPr/>
        </p:nvSpPr>
        <p:spPr>
          <a:xfrm>
            <a:off x="7619609" y="1401962"/>
            <a:ext cx="228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Welche Bauteile 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sind betroffen?</a:t>
            </a:r>
            <a:endParaRPr lang="de-DE" sz="1400" dirty="0">
              <a:solidFill>
                <a:srgbClr val="FF0000"/>
              </a:solidFill>
              <a:latin typeface="Helvetica"/>
            </a:endParaRPr>
          </a:p>
        </p:txBody>
      </p:sp>
      <p:sp>
        <p:nvSpPr>
          <p:cNvPr id="216" name="Rechteck 215"/>
          <p:cNvSpPr/>
          <p:nvPr/>
        </p:nvSpPr>
        <p:spPr>
          <a:xfrm>
            <a:off x="3940899" y="1632198"/>
            <a:ext cx="228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Nachbessern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Helvetica"/>
              </a:rPr>
              <a:t>Ergänzen</a:t>
            </a:r>
            <a:endParaRPr lang="de-DE" sz="1400" dirty="0">
              <a:solidFill>
                <a:srgbClr val="FF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528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303463" y="1551709"/>
            <a:ext cx="6492462" cy="311783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1800" dirty="0">
                <a:solidFill>
                  <a:srgbClr val="000000"/>
                </a:solidFill>
              </a:rPr>
              <a:t>Wie </a:t>
            </a:r>
            <a:r>
              <a:rPr lang="de-DE" sz="1800" dirty="0" smtClean="0">
                <a:solidFill>
                  <a:srgbClr val="000000"/>
                </a:solidFill>
              </a:rPr>
              <a:t>entwickelt sich die </a:t>
            </a:r>
            <a:r>
              <a:rPr lang="de-DE" sz="1800" dirty="0">
                <a:solidFill>
                  <a:srgbClr val="000000"/>
                </a:solidFill>
              </a:rPr>
              <a:t>aktuelle </a:t>
            </a:r>
            <a:r>
              <a:rPr lang="de-DE" sz="1800" dirty="0" smtClean="0">
                <a:solidFill>
                  <a:srgbClr val="000000"/>
                </a:solidFill>
              </a:rPr>
              <a:t>Krise weiter?</a:t>
            </a:r>
            <a:endParaRPr lang="de-DE" sz="18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Wie ändern sich die </a:t>
            </a:r>
            <a:r>
              <a:rPr lang="de-DE" sz="1800" dirty="0">
                <a:solidFill>
                  <a:srgbClr val="000000"/>
                </a:solidFill>
              </a:rPr>
              <a:t>Aufgaben des FM in </a:t>
            </a:r>
            <a:r>
              <a:rPr lang="de-DE" sz="1800" dirty="0" smtClean="0">
                <a:solidFill>
                  <a:srgbClr val="000000"/>
                </a:solidFill>
              </a:rPr>
              <a:t>der </a:t>
            </a:r>
            <a:r>
              <a:rPr lang="de-DE" sz="1800" dirty="0">
                <a:solidFill>
                  <a:srgbClr val="000000"/>
                </a:solidFill>
              </a:rPr>
              <a:t>Krise?</a:t>
            </a:r>
          </a:p>
          <a:p>
            <a:pPr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Welche Maßnahmen sind für welche Risiken und Gefährdungslagen vorzubereiten?</a:t>
            </a:r>
          </a:p>
          <a:p>
            <a:pPr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Wie entwickle ich ein Sicherheitskonzept?</a:t>
            </a:r>
          </a:p>
          <a:p>
            <a:pPr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Wie entwickle ich systematisch eine Krisen-Strategie?</a:t>
            </a:r>
            <a:endParaRPr lang="de-DE" sz="1800" dirty="0">
              <a:solidFill>
                <a:srgbClr val="00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>
          <a:xfrm>
            <a:off x="2176902" y="713581"/>
            <a:ext cx="3858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Fragen in der Pandemie?</a:t>
            </a:r>
            <a:endParaRPr lang="de-DE" sz="2400" b="1" dirty="0">
              <a:solidFill>
                <a:srgbClr val="FA83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FA8324"/>
                </a:solidFill>
              </a:rPr>
              <a:t>??? Hygieneschutz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2177935" y="472304"/>
            <a:ext cx="9633484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2255990" y="1027977"/>
            <a:ext cx="69660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Wie </a:t>
            </a:r>
            <a:r>
              <a:rPr lang="de-DE" dirty="0">
                <a:solidFill>
                  <a:srgbClr val="000000"/>
                </a:solidFill>
              </a:rPr>
              <a:t>oft und womit sind welche Kontaktflächen zu desinfizieren?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Sind antivirale Beschichtungen einsetzbar</a:t>
            </a:r>
            <a:r>
              <a:rPr lang="de-DE" dirty="0">
                <a:solidFill>
                  <a:srgbClr val="000000"/>
                </a:solidFill>
              </a:rPr>
              <a:t>, um die Desinfektionszyklen reduzieren </a:t>
            </a:r>
            <a:r>
              <a:rPr lang="de-DE" dirty="0" smtClean="0">
                <a:solidFill>
                  <a:srgbClr val="000000"/>
                </a:solidFill>
              </a:rPr>
              <a:t>zu </a:t>
            </a:r>
            <a:r>
              <a:rPr lang="de-DE" dirty="0">
                <a:solidFill>
                  <a:srgbClr val="000000"/>
                </a:solidFill>
              </a:rPr>
              <a:t>können?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Arbeitsplätze und Wege auf </a:t>
            </a:r>
            <a:r>
              <a:rPr lang="de-DE" dirty="0" err="1" smtClean="0">
                <a:solidFill>
                  <a:srgbClr val="000000"/>
                </a:solidFill>
              </a:rPr>
              <a:t>Mindesabstand</a:t>
            </a:r>
            <a:r>
              <a:rPr lang="de-DE" dirty="0" smtClean="0">
                <a:solidFill>
                  <a:srgbClr val="000000"/>
                </a:solidFill>
              </a:rPr>
              <a:t> 1,5m abstimmen</a:t>
            </a:r>
            <a:endParaRPr lang="de-DE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Hygienische Wartung der </a:t>
            </a:r>
            <a:r>
              <a:rPr lang="de-DE" dirty="0">
                <a:solidFill>
                  <a:srgbClr val="000000"/>
                </a:solidFill>
              </a:rPr>
              <a:t>Lüftungsanlage </a:t>
            </a:r>
            <a:r>
              <a:rPr lang="de-DE" dirty="0" smtClean="0">
                <a:solidFill>
                  <a:srgbClr val="000000"/>
                </a:solidFill>
              </a:rPr>
              <a:t>ändern</a:t>
            </a:r>
            <a:r>
              <a:rPr lang="de-DE" dirty="0">
                <a:solidFill>
                  <a:srgbClr val="000000"/>
                </a:solidFill>
              </a:rPr>
              <a:t>?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Wartungszyklus, Desinfektionsmittel, Anteil Umluft </a:t>
            </a:r>
            <a:r>
              <a:rPr lang="de-DE" dirty="0" smtClean="0">
                <a:solidFill>
                  <a:srgbClr val="000000"/>
                </a:solidFill>
              </a:rPr>
              <a:t>reduzieren</a:t>
            </a:r>
            <a:r>
              <a:rPr lang="de-DE" dirty="0">
                <a:solidFill>
                  <a:srgbClr val="000000"/>
                </a:solidFill>
              </a:rPr>
              <a:t>, Filter vor Wärmerad öfter tauschen, </a:t>
            </a:r>
            <a:r>
              <a:rPr lang="de-DE" dirty="0" smtClean="0">
                <a:solidFill>
                  <a:srgbClr val="000000"/>
                </a:solidFill>
              </a:rPr>
              <a:t>Wärmerad </a:t>
            </a:r>
            <a:r>
              <a:rPr lang="de-DE" dirty="0">
                <a:solidFill>
                  <a:srgbClr val="000000"/>
                </a:solidFill>
              </a:rPr>
              <a:t>und Kanäle </a:t>
            </a:r>
            <a:r>
              <a:rPr lang="de-DE" dirty="0" smtClean="0">
                <a:solidFill>
                  <a:srgbClr val="000000"/>
                </a:solidFill>
              </a:rPr>
              <a:t>reinigen und </a:t>
            </a:r>
            <a:r>
              <a:rPr lang="de-DE" dirty="0">
                <a:solidFill>
                  <a:srgbClr val="000000"/>
                </a:solidFill>
              </a:rPr>
              <a:t>desinfizieren etc.)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>
                <a:solidFill>
                  <a:srgbClr val="000000"/>
                </a:solidFill>
              </a:rPr>
              <a:t>Ist </a:t>
            </a:r>
            <a:r>
              <a:rPr lang="de-DE" dirty="0">
                <a:solidFill>
                  <a:srgbClr val="000000"/>
                </a:solidFill>
              </a:rPr>
              <a:t>an kontaminierten Arbeitsplätzen eine Desinfektion </a:t>
            </a:r>
            <a:r>
              <a:rPr lang="de-DE" dirty="0" smtClean="0">
                <a:solidFill>
                  <a:srgbClr val="000000"/>
                </a:solidFill>
              </a:rPr>
              <a:t>mit </a:t>
            </a:r>
            <a:r>
              <a:rPr lang="de-DE" dirty="0">
                <a:solidFill>
                  <a:srgbClr val="000000"/>
                </a:solidFill>
              </a:rPr>
              <a:t>Kaltvernebelung sinnvoll?</a:t>
            </a:r>
          </a:p>
        </p:txBody>
      </p:sp>
    </p:spTree>
    <p:extLst>
      <p:ext uri="{BB962C8B-B14F-4D97-AF65-F5344CB8AC3E}">
        <p14:creationId xmlns:p14="http://schemas.microsoft.com/office/powerpoint/2010/main" val="16425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Prozessanalyse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21</a:t>
            </a:fld>
            <a:endParaRPr lang="de-DE" dirty="0"/>
          </a:p>
        </p:txBody>
      </p:sp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07828"/>
              </p:ext>
            </p:extLst>
          </p:nvPr>
        </p:nvGraphicFramePr>
        <p:xfrm>
          <a:off x="1735784" y="1114425"/>
          <a:ext cx="7409029" cy="4320661"/>
        </p:xfrm>
        <a:graphic>
          <a:graphicData uri="http://schemas.openxmlformats.org/drawingml/2006/table">
            <a:tbl>
              <a:tblPr/>
              <a:tblGrid>
                <a:gridCol w="557290"/>
                <a:gridCol w="2573312"/>
                <a:gridCol w="445833"/>
                <a:gridCol w="375438"/>
                <a:gridCol w="375438"/>
                <a:gridCol w="375438"/>
                <a:gridCol w="375438"/>
                <a:gridCol w="478868"/>
                <a:gridCol w="479561"/>
                <a:gridCol w="1372413"/>
              </a:tblGrid>
              <a:tr h="146789">
                <a:tc>
                  <a:txBody>
                    <a:bodyPr/>
                    <a:lstStyle/>
                    <a:p>
                      <a:endParaRPr lang="de-DE" sz="1400" dirty="0"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Einrichtung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Eigen-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tümer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Externe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Bemerkungen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802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Abt.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Abt.2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FM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6.000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BETRIEBS- &amp; NUTZUNGSPHASE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6.100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Objektmanagement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6.110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Objektleitung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6.120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Bereitstellung von FM-Tools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6.130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Meldungsverfolgung (Service- und Rufzentrale)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online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6.140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Pflege der Dokumentationen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6.150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Qualitätsmanagement im FM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6.160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Umweltschutz im FM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6.170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Arbeitssicherheit im FM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6.180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Betriebsärztlicher Dienst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6.200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Bereitstellung von Arbeits-/Produktionsstätten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6.210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Flächenmanagement in LzPh. 6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6.211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Flächendokumentation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6.212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Flächenanalyse und -controlling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6.213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Flächenbedarfsplanung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6.214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Flächenbelegungsplanung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6.220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Umzugsdienstleistungen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6.221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Umzugsplanung, -steuerung, -überwachung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6.222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Umzugsdurchführung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6.223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Umzugsnachbearbeitung und Auswertung</a:t>
                      </a: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17"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33" marR="5933" marT="5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" name="Textplatzhalter 9"/>
          <p:cNvSpPr txBox="1">
            <a:spLocks/>
          </p:cNvSpPr>
          <p:nvPr/>
        </p:nvSpPr>
        <p:spPr>
          <a:xfrm>
            <a:off x="2164620" y="1181197"/>
            <a:ext cx="9046715" cy="3783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b="1" dirty="0" smtClean="0">
                <a:solidFill>
                  <a:srgbClr val="000000"/>
                </a:solidFill>
              </a:rPr>
              <a:t>GEFMA 100-2 GEFMA 200</a:t>
            </a:r>
          </a:p>
          <a:p>
            <a:pPr marL="0" indent="0">
              <a:buNone/>
            </a:pPr>
            <a:endParaRPr lang="de-DE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Prozessanalyse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22</a:t>
            </a:fld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503238" y="1117981"/>
            <a:ext cx="8323624" cy="3652407"/>
            <a:chOff x="2232195" y="998958"/>
            <a:chExt cx="9963705" cy="5378901"/>
          </a:xfrm>
        </p:grpSpPr>
        <p:sp>
          <p:nvSpPr>
            <p:cNvPr id="53" name="Flussdiagramm: Prozess 52"/>
            <p:cNvSpPr/>
            <p:nvPr/>
          </p:nvSpPr>
          <p:spPr>
            <a:xfrm>
              <a:off x="2283435" y="3099034"/>
              <a:ext cx="9912465" cy="1368450"/>
            </a:xfrm>
            <a:prstGeom prst="flowChartProcess">
              <a:avLst/>
            </a:prstGeom>
            <a:solidFill>
              <a:srgbClr val="E7E6E6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54" name="Eingekerbter Richtungspfeil 53"/>
            <p:cNvSpPr/>
            <p:nvPr/>
          </p:nvSpPr>
          <p:spPr>
            <a:xfrm>
              <a:off x="2278032" y="1409188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Strategisch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planen und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steuern</a:t>
              </a:r>
            </a:p>
          </p:txBody>
        </p:sp>
        <p:sp>
          <p:nvSpPr>
            <p:cNvPr id="55" name="Eingekerbter Richtungspfeil 54"/>
            <p:cNvSpPr/>
            <p:nvPr/>
          </p:nvSpPr>
          <p:spPr>
            <a:xfrm>
              <a:off x="3923809" y="1409188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Personal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56" name="Eingekerbter Richtungspfeil 55"/>
            <p:cNvSpPr/>
            <p:nvPr/>
          </p:nvSpPr>
          <p:spPr>
            <a:xfrm>
              <a:off x="5533399" y="1409188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Risiken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57" name="Eingekerbter Richtungspfeil 56"/>
            <p:cNvSpPr/>
            <p:nvPr/>
          </p:nvSpPr>
          <p:spPr>
            <a:xfrm>
              <a:off x="8788768" y="1409188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Produkte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58" name="Eingekerbter Richtungspfeil 57"/>
            <p:cNvSpPr/>
            <p:nvPr/>
          </p:nvSpPr>
          <p:spPr>
            <a:xfrm>
              <a:off x="2292348" y="2208343"/>
              <a:ext cx="1756427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Management-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systempﬂege</a:t>
              </a:r>
              <a:endPara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betreiben</a:t>
              </a:r>
            </a:p>
          </p:txBody>
        </p:sp>
        <p:sp>
          <p:nvSpPr>
            <p:cNvPr id="59" name="Eingekerbter Richtungspfeil 58"/>
            <p:cNvSpPr/>
            <p:nvPr/>
          </p:nvSpPr>
          <p:spPr>
            <a:xfrm>
              <a:off x="7142990" y="1409188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Projekte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60" name="Eingekerbter Richtungspfeil 59"/>
            <p:cNvSpPr/>
            <p:nvPr/>
          </p:nvSpPr>
          <p:spPr>
            <a:xfrm>
              <a:off x="4102863" y="2227059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Intern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kommuni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zieren</a:t>
              </a:r>
            </a:p>
          </p:txBody>
        </p:sp>
        <p:sp>
          <p:nvSpPr>
            <p:cNvPr id="61" name="Eingekerbter Richtungspfeil 60"/>
            <p:cNvSpPr/>
            <p:nvPr/>
          </p:nvSpPr>
          <p:spPr>
            <a:xfrm>
              <a:off x="8730712" y="2227059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Marketing</a:t>
              </a:r>
              <a:b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</a:b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betreiben</a:t>
              </a:r>
            </a:p>
          </p:txBody>
        </p:sp>
        <p:sp>
          <p:nvSpPr>
            <p:cNvPr id="62" name="Eingekerbter Richtungspfeil 61"/>
            <p:cNvSpPr/>
            <p:nvPr/>
          </p:nvSpPr>
          <p:spPr>
            <a:xfrm>
              <a:off x="10424716" y="1409188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Prozesse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63" name="Eingekerbter Richtungspfeil 62"/>
            <p:cNvSpPr/>
            <p:nvPr/>
          </p:nvSpPr>
          <p:spPr>
            <a:xfrm>
              <a:off x="5651925" y="2227059"/>
              <a:ext cx="1267192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Krisen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64" name="Eingekerbter Richtungspfeil 63"/>
            <p:cNvSpPr/>
            <p:nvPr/>
          </p:nvSpPr>
          <p:spPr>
            <a:xfrm>
              <a:off x="7024404" y="2227059"/>
              <a:ext cx="1436916" cy="715586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Termine Kosten Qualität</a:t>
              </a:r>
            </a:p>
          </p:txBody>
        </p:sp>
        <p:sp>
          <p:nvSpPr>
            <p:cNvPr id="65" name="Eingekerbter Richtungspfeil 64"/>
            <p:cNvSpPr/>
            <p:nvPr/>
          </p:nvSpPr>
          <p:spPr>
            <a:xfrm>
              <a:off x="10317146" y="2227059"/>
              <a:ext cx="1512000" cy="720000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Dokumente lenken</a:t>
              </a:r>
            </a:p>
          </p:txBody>
        </p:sp>
        <p:sp>
          <p:nvSpPr>
            <p:cNvPr id="66" name="Titel 3"/>
            <p:cNvSpPr txBox="1">
              <a:spLocks/>
            </p:cNvSpPr>
            <p:nvPr/>
          </p:nvSpPr>
          <p:spPr>
            <a:xfrm>
              <a:off x="2232195" y="998958"/>
              <a:ext cx="9633484" cy="46034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/>
                  </a:solidFill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rPr>
                <a:t>Facility Management Prozesse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endParaRPr>
            </a:p>
          </p:txBody>
        </p:sp>
        <p:sp>
          <p:nvSpPr>
            <p:cNvPr id="67" name="Eingekerbter Richtungspfeil 66"/>
            <p:cNvSpPr/>
            <p:nvPr/>
          </p:nvSpPr>
          <p:spPr>
            <a:xfrm>
              <a:off x="2250760" y="4835504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Sicherheit</a:t>
              </a:r>
              <a:b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</a:b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68" name="Eingekerbter Richtungspfeil 67"/>
            <p:cNvSpPr/>
            <p:nvPr/>
          </p:nvSpPr>
          <p:spPr>
            <a:xfrm>
              <a:off x="3896537" y="4835504"/>
              <a:ext cx="1609590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Verpflegung</a:t>
              </a:r>
            </a:p>
          </p:txBody>
        </p:sp>
        <p:sp>
          <p:nvSpPr>
            <p:cNvPr id="69" name="Eingekerbter Richtungspfeil 68"/>
            <p:cNvSpPr/>
            <p:nvPr/>
          </p:nvSpPr>
          <p:spPr>
            <a:xfrm>
              <a:off x="5729809" y="4835504"/>
              <a:ext cx="1413857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Reinigung</a:t>
              </a:r>
            </a:p>
          </p:txBody>
        </p:sp>
        <p:sp>
          <p:nvSpPr>
            <p:cNvPr id="70" name="Eingekerbter Richtungspfeil 69"/>
            <p:cNvSpPr/>
            <p:nvPr/>
          </p:nvSpPr>
          <p:spPr>
            <a:xfrm>
              <a:off x="8761496" y="4835504"/>
              <a:ext cx="1635948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Gesundheits-schutz</a:t>
              </a:r>
            </a:p>
          </p:txBody>
        </p:sp>
        <p:sp>
          <p:nvSpPr>
            <p:cNvPr id="71" name="Eingekerbter Richtungspfeil 70"/>
            <p:cNvSpPr/>
            <p:nvPr/>
          </p:nvSpPr>
          <p:spPr>
            <a:xfrm>
              <a:off x="2343618" y="5643557"/>
              <a:ext cx="1756427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Management-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systempﬂege</a:t>
              </a:r>
              <a:endPara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betreiben</a:t>
              </a:r>
            </a:p>
          </p:txBody>
        </p:sp>
        <p:sp>
          <p:nvSpPr>
            <p:cNvPr id="72" name="Eingekerbter Richtungspfeil 71"/>
            <p:cNvSpPr/>
            <p:nvPr/>
          </p:nvSpPr>
          <p:spPr>
            <a:xfrm>
              <a:off x="7300436" y="4835504"/>
              <a:ext cx="1270209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Instand-haltung</a:t>
              </a:r>
            </a:p>
          </p:txBody>
        </p:sp>
        <p:sp>
          <p:nvSpPr>
            <p:cNvPr id="73" name="Eingekerbter Richtungspfeil 72"/>
            <p:cNvSpPr/>
            <p:nvPr/>
          </p:nvSpPr>
          <p:spPr>
            <a:xfrm>
              <a:off x="4154133" y="5662273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Intern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kommuni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zieren</a:t>
              </a:r>
            </a:p>
          </p:txBody>
        </p:sp>
        <p:sp>
          <p:nvSpPr>
            <p:cNvPr id="74" name="Eingekerbter Richtungspfeil 73"/>
            <p:cNvSpPr/>
            <p:nvPr/>
          </p:nvSpPr>
          <p:spPr>
            <a:xfrm>
              <a:off x="10621126" y="4835504"/>
              <a:ext cx="1271289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Umwelt-schutz</a:t>
              </a:r>
            </a:p>
          </p:txBody>
        </p:sp>
        <p:sp>
          <p:nvSpPr>
            <p:cNvPr id="75" name="Eingekerbter Richtungspfeil 74"/>
            <p:cNvSpPr/>
            <p:nvPr/>
          </p:nvSpPr>
          <p:spPr>
            <a:xfrm>
              <a:off x="5703194" y="5662273"/>
              <a:ext cx="1318391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Krisen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managen</a:t>
              </a:r>
            </a:p>
          </p:txBody>
        </p:sp>
        <p:sp>
          <p:nvSpPr>
            <p:cNvPr id="76" name="Eingekerbter Richtungspfeil 75"/>
            <p:cNvSpPr/>
            <p:nvPr/>
          </p:nvSpPr>
          <p:spPr>
            <a:xfrm>
              <a:off x="7075674" y="5662273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Termine Kosten Qualität</a:t>
              </a:r>
            </a:p>
          </p:txBody>
        </p:sp>
        <p:sp>
          <p:nvSpPr>
            <p:cNvPr id="77" name="Eingekerbter Richtungspfeil 76"/>
            <p:cNvSpPr/>
            <p:nvPr/>
          </p:nvSpPr>
          <p:spPr>
            <a:xfrm>
              <a:off x="10417930" y="5662273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Dokumente lenken</a:t>
              </a:r>
            </a:p>
          </p:txBody>
        </p:sp>
        <p:sp>
          <p:nvSpPr>
            <p:cNvPr id="78" name="Eingekerbter Richtungspfeil 77"/>
            <p:cNvSpPr/>
            <p:nvPr/>
          </p:nvSpPr>
          <p:spPr>
            <a:xfrm>
              <a:off x="2413578" y="3570354"/>
              <a:ext cx="1200003" cy="257140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Einkauf</a:t>
              </a:r>
            </a:p>
          </p:txBody>
        </p:sp>
        <p:sp>
          <p:nvSpPr>
            <p:cNvPr id="79" name="Eingekerbter Richtungspfeil 78"/>
            <p:cNvSpPr/>
            <p:nvPr/>
          </p:nvSpPr>
          <p:spPr>
            <a:xfrm>
              <a:off x="3795029" y="4002270"/>
              <a:ext cx="1494972" cy="352853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Produktion</a:t>
              </a:r>
            </a:p>
          </p:txBody>
        </p:sp>
        <p:sp>
          <p:nvSpPr>
            <p:cNvPr id="80" name="Eingekerbter Richtungspfeil 79"/>
            <p:cNvSpPr/>
            <p:nvPr/>
          </p:nvSpPr>
          <p:spPr>
            <a:xfrm>
              <a:off x="5668945" y="3570354"/>
              <a:ext cx="1340979" cy="560963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Qualitäts-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prüfung</a:t>
              </a:r>
              <a:endPara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1" name="Eingekerbter Richtungspfeil 80"/>
            <p:cNvSpPr/>
            <p:nvPr/>
          </p:nvSpPr>
          <p:spPr>
            <a:xfrm>
              <a:off x="8808200" y="3783259"/>
              <a:ext cx="1075553" cy="246500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Versand</a:t>
              </a:r>
            </a:p>
          </p:txBody>
        </p:sp>
        <p:sp>
          <p:nvSpPr>
            <p:cNvPr id="82" name="Eingekerbter Richtungspfeil 81"/>
            <p:cNvSpPr/>
            <p:nvPr/>
          </p:nvSpPr>
          <p:spPr>
            <a:xfrm>
              <a:off x="7091038" y="3719558"/>
              <a:ext cx="1569547" cy="339190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Verpackung</a:t>
              </a:r>
            </a:p>
          </p:txBody>
        </p:sp>
        <p:sp>
          <p:nvSpPr>
            <p:cNvPr id="83" name="Eingekerbter Richtungspfeil 82"/>
            <p:cNvSpPr/>
            <p:nvPr/>
          </p:nvSpPr>
          <p:spPr>
            <a:xfrm>
              <a:off x="2413578" y="3934724"/>
              <a:ext cx="1200003" cy="257140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Vertrieb</a:t>
              </a:r>
            </a:p>
          </p:txBody>
        </p:sp>
        <p:sp>
          <p:nvSpPr>
            <p:cNvPr id="84" name="Eingekerbter Richtungspfeil 83"/>
            <p:cNvSpPr/>
            <p:nvPr/>
          </p:nvSpPr>
          <p:spPr>
            <a:xfrm>
              <a:off x="3764386" y="3495650"/>
              <a:ext cx="1605423" cy="411977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Produktions-</a:t>
              </a:r>
              <a:b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</a:b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planung</a:t>
              </a:r>
              <a:endPara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5" name="Eingekerbter Richtungspfeil 84"/>
            <p:cNvSpPr/>
            <p:nvPr/>
          </p:nvSpPr>
          <p:spPr>
            <a:xfrm>
              <a:off x="10049920" y="3462610"/>
              <a:ext cx="1415890" cy="256947"/>
            </a:xfrm>
            <a:prstGeom prst="chevron">
              <a:avLst>
                <a:gd name="adj" fmla="val 16166"/>
              </a:avLst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Abrechnung</a:t>
              </a:r>
            </a:p>
          </p:txBody>
        </p:sp>
        <p:sp>
          <p:nvSpPr>
            <p:cNvPr id="86" name="Titel 3"/>
            <p:cNvSpPr txBox="1">
              <a:spLocks/>
            </p:cNvSpPr>
            <p:nvPr/>
          </p:nvSpPr>
          <p:spPr>
            <a:xfrm>
              <a:off x="2326248" y="3024326"/>
              <a:ext cx="9633484" cy="5243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/>
                  </a:solidFill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rPr>
                <a:t>Geschäftsprozesse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endParaRPr>
            </a:p>
          </p:txBody>
        </p:sp>
        <p:sp>
          <p:nvSpPr>
            <p:cNvPr id="87" name="Eingekerbter Richtungspfeil 86"/>
            <p:cNvSpPr/>
            <p:nvPr/>
          </p:nvSpPr>
          <p:spPr>
            <a:xfrm>
              <a:off x="8721028" y="5662273"/>
              <a:ext cx="1494972" cy="715586"/>
            </a:xfrm>
            <a:prstGeom prst="chevron">
              <a:avLst>
                <a:gd name="adj" fmla="val 16166"/>
              </a:avLst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FM Personal lenken</a:t>
              </a:r>
            </a:p>
          </p:txBody>
        </p:sp>
        <p:sp>
          <p:nvSpPr>
            <p:cNvPr id="88" name="Titel 3"/>
            <p:cNvSpPr txBox="1">
              <a:spLocks/>
            </p:cNvSpPr>
            <p:nvPr/>
          </p:nvSpPr>
          <p:spPr>
            <a:xfrm>
              <a:off x="2232195" y="4449156"/>
              <a:ext cx="9633484" cy="46034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/>
                  </a:solidFill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rPr>
                <a:t>Facility Service</a:t>
              </a:r>
              <a:r>
                <a:rPr kumimoji="0" lang="de-DE" sz="140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rPr>
                <a:t> </a:t>
              </a:r>
              <a:r>
                <a:rPr kumimoji="0" lang="de-D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+mj-ea"/>
                  <a:cs typeface="Helvetica" panose="020B0604020202020204" pitchFamily="34" charset="0"/>
                </a:rPr>
                <a:t>Prozesse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88961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Prozessanalyse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79401" y="4819058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08638" y="25632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prstClr val="black"/>
                </a:solidFill>
                <a:latin typeface="Helvetica"/>
              </a:rPr>
              <a:t>Prozessver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-</a:t>
            </a:r>
            <a:br>
              <a:rPr lang="de-DE" b="1" dirty="0" smtClean="0">
                <a:solidFill>
                  <a:prstClr val="black"/>
                </a:solidFill>
                <a:latin typeface="Helvetica"/>
              </a:rPr>
            </a:br>
            <a:r>
              <a:rPr lang="de-DE" b="1" dirty="0" err="1" smtClean="0">
                <a:solidFill>
                  <a:prstClr val="black"/>
                </a:solidFill>
                <a:latin typeface="Helvetica"/>
              </a:rPr>
              <a:t>antwortlicher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 FM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3134886" y="2514216"/>
            <a:ext cx="2990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Helvetica"/>
              </a:rPr>
              <a:t>(Vorhandene)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Prozessdokumentation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3110545" y="4029050"/>
            <a:ext cx="3059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Anforderungen an </a:t>
            </a:r>
            <a:br>
              <a:rPr lang="de-DE" sz="16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die </a:t>
            </a:r>
            <a:r>
              <a:rPr lang="de-DE" sz="1600" dirty="0" err="1" smtClean="0">
                <a:solidFill>
                  <a:prstClr val="black"/>
                </a:solidFill>
                <a:latin typeface="Helvetica"/>
              </a:rPr>
              <a:t>Kontrolldoku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-</a:t>
            </a:r>
            <a:br>
              <a:rPr lang="de-DE" sz="16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600" dirty="0" err="1" smtClean="0">
                <a:solidFill>
                  <a:prstClr val="black"/>
                </a:solidFill>
                <a:latin typeface="Helvetica"/>
              </a:rPr>
              <a:t>mentation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5844708" y="2652715"/>
            <a:ext cx="1779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Helvetica"/>
              </a:rPr>
              <a:t>Prozessvorgaben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384297" y="3334844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prstClr val="black"/>
                </a:solidFill>
                <a:latin typeface="Helvetica"/>
              </a:rPr>
              <a:t>Prozessver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-</a:t>
            </a:r>
            <a:br>
              <a:rPr lang="de-DE" b="1" dirty="0" smtClean="0">
                <a:solidFill>
                  <a:prstClr val="black"/>
                </a:solidFill>
                <a:latin typeface="Helvetica"/>
              </a:rPr>
            </a:br>
            <a:r>
              <a:rPr lang="de-DE" b="1" dirty="0" err="1" smtClean="0">
                <a:solidFill>
                  <a:prstClr val="black"/>
                </a:solidFill>
                <a:latin typeface="Helvetica"/>
              </a:rPr>
              <a:t>antwortlicher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 FS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3110545" y="3285771"/>
            <a:ext cx="2990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Helvetica"/>
              </a:rPr>
              <a:t>(Vorhandene)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Prozessdokumentation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5820367" y="3387514"/>
            <a:ext cx="1779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Helvetica"/>
              </a:rPr>
              <a:t>Prozessvorgaben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384297" y="4029050"/>
            <a:ext cx="2057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Verantwortlicher </a:t>
            </a:r>
            <a:endParaRPr lang="de-DE" b="1" dirty="0">
              <a:solidFill>
                <a:prstClr val="black"/>
              </a:solidFill>
              <a:latin typeface="Helvetica"/>
            </a:endParaRPr>
          </a:p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Implementierung</a:t>
            </a:r>
          </a:p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Integration</a:t>
            </a:r>
          </a:p>
        </p:txBody>
      </p:sp>
      <p:sp>
        <p:nvSpPr>
          <p:cNvPr id="68" name="Rechteck 67"/>
          <p:cNvSpPr/>
          <p:nvPr/>
        </p:nvSpPr>
        <p:spPr>
          <a:xfrm>
            <a:off x="5926003" y="3955964"/>
            <a:ext cx="1497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Integriertes </a:t>
            </a:r>
            <a:br>
              <a:rPr lang="de-DE" sz="16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Management-</a:t>
            </a:r>
            <a:br>
              <a:rPr lang="de-DE" sz="16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System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69" name="Flussdiagramm: Prozess 18"/>
          <p:cNvSpPr/>
          <p:nvPr/>
        </p:nvSpPr>
        <p:spPr>
          <a:xfrm>
            <a:off x="7953698" y="3666383"/>
            <a:ext cx="763305" cy="90678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13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740"/>
              <a:gd name="connsiteX1" fmla="*/ 10000 w 10000"/>
              <a:gd name="connsiteY1" fmla="*/ 0 h 10740"/>
              <a:gd name="connsiteX2" fmla="*/ 10000 w 10000"/>
              <a:gd name="connsiteY2" fmla="*/ 10000 h 10740"/>
              <a:gd name="connsiteX3" fmla="*/ 4413 w 10000"/>
              <a:gd name="connsiteY3" fmla="*/ 10000 h 10740"/>
              <a:gd name="connsiteX4" fmla="*/ 0 w 10000"/>
              <a:gd name="connsiteY4" fmla="*/ 10000 h 10740"/>
              <a:gd name="connsiteX5" fmla="*/ 0 w 10000"/>
              <a:gd name="connsiteY5" fmla="*/ 0 h 10740"/>
              <a:gd name="connsiteX0" fmla="*/ 0 w 10000"/>
              <a:gd name="connsiteY0" fmla="*/ 0 h 10452"/>
              <a:gd name="connsiteX1" fmla="*/ 10000 w 10000"/>
              <a:gd name="connsiteY1" fmla="*/ 0 h 10452"/>
              <a:gd name="connsiteX2" fmla="*/ 10000 w 10000"/>
              <a:gd name="connsiteY2" fmla="*/ 10000 h 10452"/>
              <a:gd name="connsiteX3" fmla="*/ 4532 w 10000"/>
              <a:gd name="connsiteY3" fmla="*/ 8194 h 10452"/>
              <a:gd name="connsiteX4" fmla="*/ 0 w 10000"/>
              <a:gd name="connsiteY4" fmla="*/ 10000 h 10452"/>
              <a:gd name="connsiteX5" fmla="*/ 0 w 10000"/>
              <a:gd name="connsiteY5" fmla="*/ 0 h 10452"/>
              <a:gd name="connsiteX0" fmla="*/ 0 w 10000"/>
              <a:gd name="connsiteY0" fmla="*/ 0 h 10452"/>
              <a:gd name="connsiteX1" fmla="*/ 10000 w 10000"/>
              <a:gd name="connsiteY1" fmla="*/ 0 h 10452"/>
              <a:gd name="connsiteX2" fmla="*/ 10000 w 10000"/>
              <a:gd name="connsiteY2" fmla="*/ 10000 h 10452"/>
              <a:gd name="connsiteX3" fmla="*/ 4532 w 10000"/>
              <a:gd name="connsiteY3" fmla="*/ 8194 h 10452"/>
              <a:gd name="connsiteX4" fmla="*/ 0 w 10000"/>
              <a:gd name="connsiteY4" fmla="*/ 10000 h 10452"/>
              <a:gd name="connsiteX5" fmla="*/ 0 w 10000"/>
              <a:gd name="connsiteY5" fmla="*/ 0 h 10452"/>
              <a:gd name="connsiteX0" fmla="*/ 0 w 10000"/>
              <a:gd name="connsiteY0" fmla="*/ 0 h 10025"/>
              <a:gd name="connsiteX1" fmla="*/ 10000 w 10000"/>
              <a:gd name="connsiteY1" fmla="*/ 0 h 10025"/>
              <a:gd name="connsiteX2" fmla="*/ 10000 w 10000"/>
              <a:gd name="connsiteY2" fmla="*/ 10000 h 10025"/>
              <a:gd name="connsiteX3" fmla="*/ 4532 w 10000"/>
              <a:gd name="connsiteY3" fmla="*/ 8194 h 10025"/>
              <a:gd name="connsiteX4" fmla="*/ 0 w 10000"/>
              <a:gd name="connsiteY4" fmla="*/ 10000 h 10025"/>
              <a:gd name="connsiteX5" fmla="*/ 0 w 10000"/>
              <a:gd name="connsiteY5" fmla="*/ 0 h 10025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881 w 10000"/>
              <a:gd name="connsiteY2" fmla="*/ 7222 h 10000"/>
              <a:gd name="connsiteX3" fmla="*/ 4532 w 10000"/>
              <a:gd name="connsiteY3" fmla="*/ 8194 h 10000"/>
              <a:gd name="connsiteX4" fmla="*/ 0 w 10000"/>
              <a:gd name="connsiteY4" fmla="*/ 1000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960" y="2407"/>
                  <a:pt x="9921" y="4815"/>
                  <a:pt x="9881" y="7222"/>
                </a:cubicBezTo>
                <a:cubicBezTo>
                  <a:pt x="5253" y="7500"/>
                  <a:pt x="6179" y="7731"/>
                  <a:pt x="4532" y="8194"/>
                </a:cubicBezTo>
                <a:cubicBezTo>
                  <a:pt x="2885" y="8657"/>
                  <a:pt x="3717" y="9861"/>
                  <a:pt x="0" y="100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 flipV="1">
            <a:off x="2533951" y="2871517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1" name="Gerade Verbindung mit Pfeil 70"/>
          <p:cNvCxnSpPr/>
          <p:nvPr/>
        </p:nvCxnSpPr>
        <p:spPr>
          <a:xfrm flipV="1">
            <a:off x="5292241" y="2827931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2" name="Gerade Verbindung mit Pfeil 71"/>
          <p:cNvCxnSpPr/>
          <p:nvPr/>
        </p:nvCxnSpPr>
        <p:spPr>
          <a:xfrm flipV="1">
            <a:off x="5292241" y="3573268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3" name="Gerade Verbindung mit Pfeil 72"/>
          <p:cNvCxnSpPr/>
          <p:nvPr/>
        </p:nvCxnSpPr>
        <p:spPr>
          <a:xfrm flipV="1">
            <a:off x="2533951" y="3610024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4" name="Gerade Verbindung mit Pfeil 73"/>
          <p:cNvCxnSpPr/>
          <p:nvPr/>
        </p:nvCxnSpPr>
        <p:spPr>
          <a:xfrm flipV="1">
            <a:off x="5292241" y="4356909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5" name="Gerade Verbindung mit Pfeil 74"/>
          <p:cNvCxnSpPr/>
          <p:nvPr/>
        </p:nvCxnSpPr>
        <p:spPr>
          <a:xfrm flipV="1">
            <a:off x="2533951" y="4393665"/>
            <a:ext cx="504000" cy="1510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76" name="Gerader Verbinder 75"/>
          <p:cNvCxnSpPr/>
          <p:nvPr/>
        </p:nvCxnSpPr>
        <p:spPr>
          <a:xfrm>
            <a:off x="7604099" y="2400396"/>
            <a:ext cx="0" cy="2743104"/>
          </a:xfrm>
          <a:prstGeom prst="line">
            <a:avLst/>
          </a:prstGeom>
          <a:noFill/>
          <a:ln w="63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77" name="Gerader Verbinder 76"/>
          <p:cNvCxnSpPr/>
          <p:nvPr/>
        </p:nvCxnSpPr>
        <p:spPr>
          <a:xfrm>
            <a:off x="2416364" y="2400396"/>
            <a:ext cx="0" cy="2724649"/>
          </a:xfrm>
          <a:prstGeom prst="line">
            <a:avLst/>
          </a:prstGeom>
          <a:noFill/>
          <a:ln w="63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78" name="Rechteck 77"/>
          <p:cNvSpPr/>
          <p:nvPr/>
        </p:nvSpPr>
        <p:spPr>
          <a:xfrm>
            <a:off x="2167638" y="992212"/>
            <a:ext cx="2980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Verantwortliche festlegen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375937" y="1510828"/>
            <a:ext cx="8618761" cy="715586"/>
            <a:chOff x="2275964" y="1523177"/>
            <a:chExt cx="9645264" cy="715586"/>
          </a:xfrm>
        </p:grpSpPr>
        <p:sp>
          <p:nvSpPr>
            <p:cNvPr id="79" name="Eingekerbter Richtungspfeil 78"/>
            <p:cNvSpPr/>
            <p:nvPr/>
          </p:nvSpPr>
          <p:spPr>
            <a:xfrm>
              <a:off x="2275964" y="1523177"/>
              <a:ext cx="1494972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Prozesse</a:t>
              </a:r>
              <a:b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</a:b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messen</a:t>
              </a:r>
            </a:p>
          </p:txBody>
        </p:sp>
        <p:sp>
          <p:nvSpPr>
            <p:cNvPr id="80" name="Eingekerbter Richtungspfeil 79"/>
            <p:cNvSpPr/>
            <p:nvPr/>
          </p:nvSpPr>
          <p:spPr>
            <a:xfrm>
              <a:off x="3849787" y="1523177"/>
              <a:ext cx="1609590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Vorfälle Gefahren managen</a:t>
              </a:r>
            </a:p>
          </p:txBody>
        </p:sp>
        <p:sp>
          <p:nvSpPr>
            <p:cNvPr id="81" name="Eingekerbter Richtungspfeil 80"/>
            <p:cNvSpPr/>
            <p:nvPr/>
          </p:nvSpPr>
          <p:spPr>
            <a:xfrm>
              <a:off x="5530561" y="1523177"/>
              <a:ext cx="1413857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Ideen sammeln umsetzen</a:t>
              </a:r>
            </a:p>
          </p:txBody>
        </p:sp>
        <p:sp>
          <p:nvSpPr>
            <p:cNvPr id="82" name="Eingekerbter Richtungspfeil 81"/>
            <p:cNvSpPr/>
            <p:nvPr/>
          </p:nvSpPr>
          <p:spPr>
            <a:xfrm>
              <a:off x="8553450" y="1523177"/>
              <a:ext cx="1688288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Kontinuierlich</a:t>
              </a:r>
            </a:p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verbessern</a:t>
              </a:r>
            </a:p>
          </p:txBody>
        </p:sp>
        <p:sp>
          <p:nvSpPr>
            <p:cNvPr id="83" name="Eingekerbter Richtungspfeil 82"/>
            <p:cNvSpPr/>
            <p:nvPr/>
          </p:nvSpPr>
          <p:spPr>
            <a:xfrm>
              <a:off x="7011856" y="1523177"/>
              <a:ext cx="1550392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Wirksamkeit messen</a:t>
              </a:r>
            </a:p>
          </p:txBody>
        </p:sp>
        <p:sp>
          <p:nvSpPr>
            <p:cNvPr id="84" name="Eingekerbter Richtungspfeil 83"/>
            <p:cNvSpPr/>
            <p:nvPr/>
          </p:nvSpPr>
          <p:spPr>
            <a:xfrm>
              <a:off x="10285280" y="1523177"/>
              <a:ext cx="1635948" cy="715586"/>
            </a:xfrm>
            <a:prstGeom prst="chevron">
              <a:avLst>
                <a:gd name="adj" fmla="val 16166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Maßnahmen</a:t>
              </a:r>
            </a:p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für IMS</a:t>
              </a:r>
            </a:p>
          </p:txBody>
        </p:sp>
      </p:grpSp>
      <p:cxnSp>
        <p:nvCxnSpPr>
          <p:cNvPr id="85" name="Gerade Verbindung mit Pfeil 84"/>
          <p:cNvCxnSpPr/>
          <p:nvPr/>
        </p:nvCxnSpPr>
        <p:spPr>
          <a:xfrm>
            <a:off x="8298814" y="2300976"/>
            <a:ext cx="0" cy="1517512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none" w="lg" len="med"/>
            <a:tailEnd type="arrow" w="lg" len="med"/>
          </a:ln>
          <a:effectLst/>
        </p:spPr>
      </p:cxnSp>
      <p:cxnSp>
        <p:nvCxnSpPr>
          <p:cNvPr id="16" name="Gerader Verbinder 15"/>
          <p:cNvCxnSpPr/>
          <p:nvPr/>
        </p:nvCxnSpPr>
        <p:spPr>
          <a:xfrm>
            <a:off x="8126941" y="3804023"/>
            <a:ext cx="400738" cy="0"/>
          </a:xfrm>
          <a:prstGeom prst="line">
            <a:avLst/>
          </a:pr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86" name="Gerader Verbinder 85"/>
          <p:cNvCxnSpPr/>
          <p:nvPr/>
        </p:nvCxnSpPr>
        <p:spPr>
          <a:xfrm>
            <a:off x="8087749" y="3870546"/>
            <a:ext cx="468000" cy="0"/>
          </a:xfrm>
          <a:prstGeom prst="line">
            <a:avLst/>
          </a:pr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87" name="Gerader Verbinder 86"/>
          <p:cNvCxnSpPr/>
          <p:nvPr/>
        </p:nvCxnSpPr>
        <p:spPr>
          <a:xfrm>
            <a:off x="8087749" y="4020961"/>
            <a:ext cx="468000" cy="0"/>
          </a:xfrm>
          <a:prstGeom prst="line">
            <a:avLst/>
          </a:pr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88" name="Gerader Verbinder 87"/>
          <p:cNvCxnSpPr/>
          <p:nvPr/>
        </p:nvCxnSpPr>
        <p:spPr>
          <a:xfrm>
            <a:off x="8087749" y="4109703"/>
            <a:ext cx="468000" cy="0"/>
          </a:xfrm>
          <a:prstGeom prst="line">
            <a:avLst/>
          </a:pr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89" name="Gerader Verbinder 88"/>
          <p:cNvCxnSpPr/>
          <p:nvPr/>
        </p:nvCxnSpPr>
        <p:spPr>
          <a:xfrm>
            <a:off x="8087749" y="4185023"/>
            <a:ext cx="468000" cy="0"/>
          </a:xfrm>
          <a:prstGeom prst="line">
            <a:avLst/>
          </a:prstGeom>
          <a:noFill/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3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164620" y="663226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Prozessanalyse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36" name="Flussdiagramm: Prozess 35"/>
          <p:cNvSpPr/>
          <p:nvPr/>
        </p:nvSpPr>
        <p:spPr>
          <a:xfrm>
            <a:off x="2243138" y="2708872"/>
            <a:ext cx="3403562" cy="518972"/>
          </a:xfrm>
          <a:prstGeom prst="flowChartProcess">
            <a:avLst/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37" name="Eingekerbter Richtungspfeil 36"/>
          <p:cNvSpPr/>
          <p:nvPr/>
        </p:nvSpPr>
        <p:spPr>
          <a:xfrm>
            <a:off x="2278032" y="1726057"/>
            <a:ext cx="1494972" cy="535185"/>
          </a:xfrm>
          <a:prstGeom prst="chevron">
            <a:avLst>
              <a:gd name="adj" fmla="val 16166"/>
            </a:avLst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Prozesse</a:t>
            </a:r>
          </a:p>
        </p:txBody>
      </p:sp>
      <p:sp>
        <p:nvSpPr>
          <p:cNvPr id="38" name="Titel 3"/>
          <p:cNvSpPr txBox="1">
            <a:spLocks/>
          </p:cNvSpPr>
          <p:nvPr/>
        </p:nvSpPr>
        <p:spPr>
          <a:xfrm>
            <a:off x="2243138" y="2725277"/>
            <a:ext cx="3403561" cy="5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Selektion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anhand von Kriterien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sp>
        <p:nvSpPr>
          <p:cNvPr id="39" name="Eingekerbter Richtungspfeil 38"/>
          <p:cNvSpPr/>
          <p:nvPr/>
        </p:nvSpPr>
        <p:spPr>
          <a:xfrm>
            <a:off x="5054339" y="1726057"/>
            <a:ext cx="1494972" cy="535185"/>
          </a:xfrm>
          <a:prstGeom prst="chevron">
            <a:avLst>
              <a:gd name="adj" fmla="val 16166"/>
            </a:avLst>
          </a:prstGeom>
          <a:solidFill>
            <a:srgbClr val="4472C4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Kritische Prozesse</a:t>
            </a:r>
          </a:p>
        </p:txBody>
      </p:sp>
      <p:cxnSp>
        <p:nvCxnSpPr>
          <p:cNvPr id="40" name="Gerader Verbinder 39"/>
          <p:cNvCxnSpPr>
            <a:stCxn id="37" idx="3"/>
            <a:endCxn id="39" idx="1"/>
          </p:cNvCxnSpPr>
          <p:nvPr/>
        </p:nvCxnSpPr>
        <p:spPr>
          <a:xfrm>
            <a:off x="3773004" y="1993650"/>
            <a:ext cx="1367853" cy="0"/>
          </a:xfrm>
          <a:prstGeom prst="line">
            <a:avLst/>
          </a:prstGeom>
          <a:noFill/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41" name="Gerader Verbinder 40"/>
          <p:cNvCxnSpPr/>
          <p:nvPr/>
        </p:nvCxnSpPr>
        <p:spPr>
          <a:xfrm flipV="1">
            <a:off x="4459642" y="1993649"/>
            <a:ext cx="0" cy="715498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arrow" w="lg" len="med"/>
          </a:ln>
          <a:effectLst/>
        </p:spPr>
      </p:cxnSp>
      <p:sp>
        <p:nvSpPr>
          <p:cNvPr id="42" name="Rechteck 41"/>
          <p:cNvSpPr/>
          <p:nvPr/>
        </p:nvSpPr>
        <p:spPr>
          <a:xfrm>
            <a:off x="2243138" y="3386405"/>
            <a:ext cx="3947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Helvetica"/>
              </a:rPr>
              <a:t>Ergebnis der Kritikalitätsanalyse ist das Erkennen 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und </a:t>
            </a:r>
            <a:r>
              <a:rPr lang="de-DE" sz="1600" dirty="0">
                <a:solidFill>
                  <a:prstClr val="black"/>
                </a:solidFill>
                <a:latin typeface="Helvetica"/>
              </a:rPr>
              <a:t>Erfassen aller kritischen Prozesse 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im Unternehmen sowie </a:t>
            </a:r>
            <a:r>
              <a:rPr lang="de-DE" sz="1600" dirty="0">
                <a:solidFill>
                  <a:prstClr val="black"/>
                </a:solidFill>
                <a:latin typeface="Helvetica"/>
              </a:rPr>
              <a:t>die 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Darstellung </a:t>
            </a:r>
            <a:r>
              <a:rPr lang="de-DE" sz="1600" dirty="0">
                <a:solidFill>
                  <a:prstClr val="black"/>
                </a:solidFill>
                <a:latin typeface="Helvetica"/>
              </a:rPr>
              <a:t>der dort wirkenden Teilprozesse und der 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Risikoelemente</a:t>
            </a:r>
            <a:r>
              <a:rPr lang="de-DE" sz="1600" dirty="0">
                <a:solidFill>
                  <a:prstClr val="black"/>
                </a:solidFill>
                <a:latin typeface="Helvetica"/>
              </a:rPr>
              <a:t>.</a:t>
            </a:r>
          </a:p>
        </p:txBody>
      </p:sp>
      <p:sp>
        <p:nvSpPr>
          <p:cNvPr id="43" name="Flussdiagramm: Prozess 42"/>
          <p:cNvSpPr/>
          <p:nvPr/>
        </p:nvSpPr>
        <p:spPr>
          <a:xfrm>
            <a:off x="6676147" y="1474677"/>
            <a:ext cx="1593813" cy="518972"/>
          </a:xfrm>
          <a:prstGeom prst="flowChartProcess">
            <a:avLst/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Kritische Teilprozesse</a:t>
            </a:r>
          </a:p>
        </p:txBody>
      </p:sp>
      <p:sp>
        <p:nvSpPr>
          <p:cNvPr id="44" name="Flussdiagramm: Prozess 43"/>
          <p:cNvSpPr/>
          <p:nvPr/>
        </p:nvSpPr>
        <p:spPr>
          <a:xfrm>
            <a:off x="6676147" y="2135086"/>
            <a:ext cx="1593813" cy="518972"/>
          </a:xfrm>
          <a:prstGeom prst="flowChartProcess">
            <a:avLst/>
          </a:prstGeom>
          <a:solidFill>
            <a:srgbClr val="E7E6E6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Risiko-elemente</a:t>
            </a:r>
          </a:p>
        </p:txBody>
      </p:sp>
      <p:sp>
        <p:nvSpPr>
          <p:cNvPr id="45" name="Rechteck 44"/>
          <p:cNvSpPr/>
          <p:nvPr/>
        </p:nvSpPr>
        <p:spPr>
          <a:xfrm>
            <a:off x="6096000" y="3355627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Gefahrenliste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Intensität der Gefahrenlage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Vorwarn- Reaktionszeit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Ausdehnung (räumlich zeitlich)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Sekundäreffekte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167638" y="99221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Kritische Prozesse erkennen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505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25</a:t>
            </a:fld>
            <a:endParaRPr lang="de-DE" dirty="0"/>
          </a:p>
        </p:txBody>
      </p:sp>
      <p:graphicFrame>
        <p:nvGraphicFramePr>
          <p:cNvPr id="6" name="Group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287906"/>
              </p:ext>
            </p:extLst>
          </p:nvPr>
        </p:nvGraphicFramePr>
        <p:xfrm>
          <a:off x="1814945" y="808038"/>
          <a:ext cx="7013340" cy="4017240"/>
        </p:xfrm>
        <a:graphic>
          <a:graphicData uri="http://schemas.openxmlformats.org/drawingml/2006/table">
            <a:tbl>
              <a:tblPr/>
              <a:tblGrid>
                <a:gridCol w="5091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98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4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42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9463" marR="39463" marT="35556" marB="35556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Bestandsdokumentation</a:t>
                      </a:r>
                    </a:p>
                  </a:txBody>
                  <a:tcPr marL="39463" marR="39463" marT="35556" marB="35556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Betriebsdokumentation</a:t>
                      </a:r>
                    </a:p>
                  </a:txBody>
                  <a:tcPr marL="39463" marR="39463" marT="35556" marB="35556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36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anweisende Dokumentation</a:t>
                      </a:r>
                    </a:p>
                  </a:txBody>
                  <a:tcPr marL="39959" marR="39959" marT="36002" marB="36002" vert="eaVert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Betriebsanweisungen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Gebrauchsanweisungen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Inspektions- und Wartungsanweisungen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Flucht- und Rettungspläne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Feuerwehrpläne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Brandschutzordnung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Lageplan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Grundrisspläne</a:t>
                      </a:r>
                    </a:p>
                  </a:txBody>
                  <a:tcPr marL="39463" marR="39463" marT="35556" marB="35556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Betreiberkonzept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Sicherheitskonzept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Betriebsweisen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Notfallplan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Hygienische Gefährdungsbeurteilung</a:t>
                      </a: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A8324"/>
                        </a:solidFill>
                        <a:effectLst/>
                        <a:latin typeface="Arial" charset="0"/>
                      </a:endParaRP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Wiederkehrende </a:t>
                      </a: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Prüfungen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Versicherungen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Erforderlicher Prüfungen sicherheitsrelevanter Anlagen</a:t>
                      </a: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9463" marR="39463" marT="35556" marB="35556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7283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nachweisende Dokumentation</a:t>
                      </a:r>
                    </a:p>
                  </a:txBody>
                  <a:tcPr marL="39959" marR="39959" marT="36002" marB="36002" vert="eaVert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Bescheinigungen über Prüfungen vor der ersten </a:t>
                      </a: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Inbetriebnahme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Hygienische Erstprüfung 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Hygienische Wartung Inspektion </a:t>
                      </a: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A8324"/>
                        </a:solidFill>
                        <a:effectLst/>
                        <a:latin typeface="Arial" charset="0"/>
                      </a:endParaRP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Abnahmeprotokolle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9463" marR="39463" marT="35556" marB="35556" horzOverflow="overflow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Organigramm des </a:t>
                      </a: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Betreibers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Organigramm des Facility Service Anbieters</a:t>
                      </a: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Aus- und Weiterbildungsnachweise von Personal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Pflichtübertragungsdokumente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A8324"/>
                          </a:solidFill>
                          <a:effectLst/>
                          <a:latin typeface="Arial" charset="0"/>
                        </a:rPr>
                        <a:t>Bestellung von Betriebsbeauftragten</a:t>
                      </a:r>
                    </a:p>
                    <a:p>
                      <a:pPr marL="3651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Aufzeichnung über durchgeführte Gefährdungsbeurteilungen und wiederkehrende Prüfungen</a:t>
                      </a:r>
                    </a:p>
                  </a:txBody>
                  <a:tcPr marL="39463" marR="39463" marT="35556" marB="35556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763713" y="328718"/>
            <a:ext cx="4089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  <a:latin typeface="Helvetica"/>
              </a:rPr>
              <a:t>Dokumentation der Maßnahmen</a:t>
            </a:r>
            <a:endParaRPr lang="de-DE" sz="2000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3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4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5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320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4" name="Titel 1"/>
          <p:cNvSpPr txBox="1">
            <a:spLocks/>
          </p:cNvSpPr>
          <p:nvPr/>
        </p:nvSpPr>
        <p:spPr>
          <a:xfrm>
            <a:off x="2249643" y="676837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Szenarioanalyse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6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25401" y="4893302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26</a:t>
            </a:fld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1431559" y="1031851"/>
            <a:ext cx="7637769" cy="3857824"/>
            <a:chOff x="2077437" y="1622520"/>
            <a:chExt cx="9799159" cy="4949538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4284199" y="1965616"/>
              <a:ext cx="4116867" cy="4074631"/>
              <a:chOff x="6930542" y="4633936"/>
              <a:chExt cx="1202919" cy="1190578"/>
            </a:xfrm>
          </p:grpSpPr>
          <p:cxnSp>
            <p:nvCxnSpPr>
              <p:cNvPr id="51" name="Gerade Verbindung mit Pfeil 50"/>
              <p:cNvCxnSpPr/>
              <p:nvPr/>
            </p:nvCxnSpPr>
            <p:spPr>
              <a:xfrm>
                <a:off x="6930542" y="5229225"/>
                <a:ext cx="1202919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  <a:headEnd type="arrow" w="lg" len="med"/>
                <a:tailEnd type="arrow" w="lg" len="med"/>
              </a:ln>
              <a:effectLst/>
            </p:spPr>
          </p:cxnSp>
          <p:cxnSp>
            <p:nvCxnSpPr>
              <p:cNvPr id="52" name="Gerade Verbindung mit Pfeil 51"/>
              <p:cNvCxnSpPr/>
              <p:nvPr/>
            </p:nvCxnSpPr>
            <p:spPr>
              <a:xfrm flipV="1">
                <a:off x="7504874" y="4633936"/>
                <a:ext cx="0" cy="119057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  <a:headEnd type="arrow" w="lg" len="med"/>
                <a:tailEnd type="arrow" w="lg" len="med"/>
              </a:ln>
              <a:effectLst/>
            </p:spPr>
          </p:cxnSp>
          <p:sp>
            <p:nvSpPr>
              <p:cNvPr id="53" name="Rechteck 52"/>
              <p:cNvSpPr/>
              <p:nvPr/>
            </p:nvSpPr>
            <p:spPr>
              <a:xfrm>
                <a:off x="6977975" y="4699351"/>
                <a:ext cx="504000" cy="504000"/>
              </a:xfrm>
              <a:prstGeom prst="rect">
                <a:avLst/>
              </a:prstGeom>
              <a:solidFill>
                <a:srgbClr val="E7E6E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Kurze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Krise</a:t>
                </a:r>
              </a:p>
            </p:txBody>
          </p:sp>
          <p:sp>
            <p:nvSpPr>
              <p:cNvPr id="54" name="Rechteck 53"/>
              <p:cNvSpPr/>
              <p:nvPr/>
            </p:nvSpPr>
            <p:spPr>
              <a:xfrm>
                <a:off x="7532002" y="4690664"/>
                <a:ext cx="504000" cy="504000"/>
              </a:xfrm>
              <a:prstGeom prst="rect">
                <a:avLst/>
              </a:prstGeom>
              <a:solidFill>
                <a:srgbClr val="E7E6E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Lange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Krise</a:t>
                </a:r>
              </a:p>
            </p:txBody>
          </p:sp>
          <p:sp>
            <p:nvSpPr>
              <p:cNvPr id="55" name="Rechteck 54"/>
              <p:cNvSpPr/>
              <p:nvPr/>
            </p:nvSpPr>
            <p:spPr>
              <a:xfrm>
                <a:off x="7532002" y="5258762"/>
                <a:ext cx="504000" cy="504000"/>
              </a:xfrm>
              <a:prstGeom prst="rect">
                <a:avLst/>
              </a:prstGeom>
              <a:solidFill>
                <a:srgbClr val="E7E6E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System Change</a:t>
                </a:r>
              </a:p>
            </p:txBody>
          </p:sp>
          <p:sp>
            <p:nvSpPr>
              <p:cNvPr id="56" name="Rechteck 55"/>
              <p:cNvSpPr/>
              <p:nvPr/>
            </p:nvSpPr>
            <p:spPr>
              <a:xfrm>
                <a:off x="6977975" y="5257674"/>
                <a:ext cx="504000" cy="504000"/>
              </a:xfrm>
              <a:prstGeom prst="rect">
                <a:avLst/>
              </a:prstGeom>
              <a:solidFill>
                <a:srgbClr val="E7E6E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Helvetica"/>
                    <a:ea typeface="+mn-ea"/>
                    <a:cs typeface="+mn-cs"/>
                  </a:rPr>
                  <a:t>System  Crash</a:t>
                </a:r>
              </a:p>
            </p:txBody>
          </p:sp>
        </p:grpSp>
        <p:sp>
          <p:nvSpPr>
            <p:cNvPr id="57" name="Textfeld 56"/>
            <p:cNvSpPr txBox="1"/>
            <p:nvPr/>
          </p:nvSpPr>
          <p:spPr>
            <a:xfrm>
              <a:off x="2694135" y="3739541"/>
              <a:ext cx="1212191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prstClr val="black"/>
                  </a:solidFill>
                  <a:latin typeface="Helvetica"/>
                </a:rPr>
                <a:t>Kurzfristig</a:t>
              </a:r>
              <a:endParaRPr lang="de-DE" sz="1600" b="1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8563400" y="3765551"/>
              <a:ext cx="1178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prstClr val="black"/>
                  </a:solidFill>
                  <a:latin typeface="Helvetica"/>
                </a:rPr>
                <a:t>langfristig</a:t>
              </a:r>
              <a:endParaRPr lang="de-DE" sz="1600" b="1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5114769" y="1622520"/>
              <a:ext cx="2270045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prstClr val="black"/>
                  </a:solidFill>
                  <a:latin typeface="Helvetica"/>
                </a:rPr>
                <a:t>Geringe Veränderung</a:t>
              </a:r>
              <a:endParaRPr lang="de-DE" sz="1600" b="1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5359553" y="5959007"/>
              <a:ext cx="20985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prstClr val="black"/>
                  </a:solidFill>
                  <a:latin typeface="Helvetica"/>
                </a:rPr>
                <a:t>Große Veränderung</a:t>
              </a:r>
              <a:endParaRPr lang="de-DE" sz="1600" b="1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085889" y="4530664"/>
              <a:ext cx="1717699" cy="947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Revolten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Staatsbankrott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Bankenausfall</a:t>
              </a:r>
              <a:endParaRPr lang="de-DE" sz="14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5206491" y="3433360"/>
              <a:ext cx="2115544" cy="1097304"/>
            </a:xfrm>
            <a:prstGeom prst="ellipse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Ihre 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Annahme</a:t>
              </a: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? Zukunft?</a:t>
              </a: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077437" y="2332138"/>
              <a:ext cx="2484824" cy="947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Krise nach 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1,5 Jahren vorbei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Regelt sich wieder ein</a:t>
              </a:r>
              <a:endParaRPr lang="de-DE" sz="14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533429" y="2332138"/>
              <a:ext cx="2470426" cy="947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Krise dauert </a:t>
              </a:r>
              <a:r>
                <a:rPr lang="de-DE" sz="1400" dirty="0" err="1" smtClean="0">
                  <a:solidFill>
                    <a:prstClr val="black"/>
                  </a:solidFill>
                  <a:latin typeface="Helvetica"/>
                </a:rPr>
                <a:t>mind</a:t>
              </a:r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 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3 Jahre und zieht sich</a:t>
              </a:r>
              <a:br>
                <a:rPr lang="de-DE" sz="14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länger</a:t>
              </a:r>
              <a:endParaRPr lang="de-DE" sz="14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533429" y="4242305"/>
              <a:ext cx="3343167" cy="2329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System wird umgebaut:</a:t>
              </a:r>
              <a:br>
                <a:rPr lang="de-DE" sz="14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Vorbilder - Trends:? </a:t>
              </a:r>
              <a:br>
                <a:rPr lang="de-DE" sz="1400" dirty="0" smtClean="0">
                  <a:solidFill>
                    <a:prstClr val="black"/>
                  </a:solidFill>
                  <a:latin typeface="Helvetica"/>
                </a:rPr>
              </a:br>
              <a:endParaRPr lang="de-DE" sz="1400" dirty="0" smtClean="0">
                <a:solidFill>
                  <a:prstClr val="black"/>
                </a:solidFill>
                <a:latin typeface="Helvetica"/>
              </a:endParaRP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China: Enteignung Sozialismus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Trump: </a:t>
              </a:r>
              <a:r>
                <a:rPr lang="de-DE" sz="1400" dirty="0">
                  <a:solidFill>
                    <a:prstClr val="black"/>
                  </a:solidFill>
                  <a:latin typeface="Helvetica"/>
                </a:rPr>
                <a:t>Populismus </a:t>
              </a:r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Nationalismus</a:t>
              </a:r>
            </a:p>
            <a:p>
              <a:r>
                <a:rPr lang="de-DE" sz="1400" dirty="0" smtClean="0">
                  <a:solidFill>
                    <a:prstClr val="black"/>
                  </a:solidFill>
                  <a:latin typeface="Helvetica"/>
                </a:rPr>
                <a:t>Nachhaltige </a:t>
              </a:r>
              <a:r>
                <a:rPr lang="de-DE" sz="1400" dirty="0">
                  <a:solidFill>
                    <a:prstClr val="black"/>
                  </a:solidFill>
                  <a:latin typeface="Helvetica"/>
                </a:rPr>
                <a:t>Entwicklung</a:t>
              </a:r>
            </a:p>
          </p:txBody>
        </p:sp>
      </p:grpSp>
      <p:sp>
        <p:nvSpPr>
          <p:cNvPr id="66" name="Textfeld 65"/>
          <p:cNvSpPr txBox="1"/>
          <p:nvPr/>
        </p:nvSpPr>
        <p:spPr>
          <a:xfrm>
            <a:off x="137704" y="3442489"/>
            <a:ext cx="1791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u="sng" dirty="0" smtClean="0"/>
              <a:t>Aristoteles:</a:t>
            </a:r>
          </a:p>
          <a:p>
            <a:r>
              <a:rPr lang="de-DE" sz="1400" dirty="0" smtClean="0"/>
              <a:t>„</a:t>
            </a:r>
            <a:r>
              <a:rPr lang="de-DE" sz="1400" i="1" dirty="0" smtClean="0"/>
              <a:t>Es ist wahr-</a:t>
            </a:r>
            <a:r>
              <a:rPr lang="de-DE" sz="1400" i="1" dirty="0" err="1" smtClean="0"/>
              <a:t>scheinlich</a:t>
            </a:r>
            <a:r>
              <a:rPr lang="de-DE" sz="1400" i="1" dirty="0" smtClean="0"/>
              <a:t>,</a:t>
            </a:r>
          </a:p>
          <a:p>
            <a:r>
              <a:rPr lang="de-DE" sz="1400" i="1" dirty="0" smtClean="0"/>
              <a:t>dass etwas </a:t>
            </a:r>
            <a:r>
              <a:rPr lang="de-DE" sz="1400" i="1" dirty="0" err="1" smtClean="0"/>
              <a:t>unwahrschein</a:t>
            </a:r>
            <a:r>
              <a:rPr lang="de-DE" sz="1400" i="1" dirty="0" smtClean="0"/>
              <a:t>-</a:t>
            </a:r>
          </a:p>
          <a:p>
            <a:r>
              <a:rPr lang="de-DE" sz="1400" i="1" dirty="0" err="1" smtClean="0"/>
              <a:t>liches</a:t>
            </a:r>
            <a:r>
              <a:rPr lang="de-DE" sz="1400" i="1" dirty="0" smtClean="0"/>
              <a:t> passiert“</a:t>
            </a:r>
            <a:endParaRPr lang="de-DE" sz="1400" i="1" dirty="0"/>
          </a:p>
        </p:txBody>
      </p:sp>
      <p:sp>
        <p:nvSpPr>
          <p:cNvPr id="67" name="Abgerundetes Rechteck 66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8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71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2" name="Ellipse 71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4" name="Ellipse 73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5" name="Ellipse 74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6" name="Ellipse 75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7" name="Ellipse 76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8" name="Ellipse 77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9" name="Ellipse 78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0" name="Ellipse 79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1" name="Ellipse 80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2" name="Ellipse 81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3" name="Ellipse 82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4" name="Ellipse 83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5" name="Ellipse 84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6" name="Ellipse 85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7" name="Ellipse 86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8" name="Ellipse 87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9" name="Ellipse 88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0" name="Ellipse 89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36509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3496" y="3337658"/>
            <a:ext cx="1791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u="sng" dirty="0" smtClean="0"/>
              <a:t>Aristoteles:</a:t>
            </a:r>
          </a:p>
          <a:p>
            <a:r>
              <a:rPr lang="de-DE" sz="1400" dirty="0" smtClean="0"/>
              <a:t>„</a:t>
            </a:r>
            <a:r>
              <a:rPr lang="de-DE" sz="1400" i="1" dirty="0" smtClean="0"/>
              <a:t>Es ist wahr-</a:t>
            </a:r>
            <a:r>
              <a:rPr lang="de-DE" sz="1400" i="1" dirty="0" err="1" smtClean="0"/>
              <a:t>scheinlich</a:t>
            </a:r>
            <a:r>
              <a:rPr lang="de-DE" sz="1400" i="1" dirty="0" smtClean="0"/>
              <a:t>,</a:t>
            </a:r>
          </a:p>
          <a:p>
            <a:r>
              <a:rPr lang="de-DE" sz="1400" i="1" dirty="0" smtClean="0"/>
              <a:t>dass etwas </a:t>
            </a:r>
            <a:r>
              <a:rPr lang="de-DE" sz="1400" i="1" dirty="0" err="1" smtClean="0"/>
              <a:t>unwahrschein</a:t>
            </a:r>
            <a:r>
              <a:rPr lang="de-DE" sz="1400" i="1" dirty="0" smtClean="0"/>
              <a:t>-</a:t>
            </a:r>
          </a:p>
          <a:p>
            <a:r>
              <a:rPr lang="de-DE" sz="1400" i="1" dirty="0" err="1" smtClean="0"/>
              <a:t>liches</a:t>
            </a:r>
            <a:r>
              <a:rPr lang="de-DE" sz="1400" i="1" dirty="0" smtClean="0"/>
              <a:t> passiert“</a:t>
            </a:r>
            <a:endParaRPr lang="de-DE" sz="1400" i="1" dirty="0"/>
          </a:p>
        </p:txBody>
      </p:sp>
      <p:grpSp>
        <p:nvGrpSpPr>
          <p:cNvPr id="97" name="Gruppieren 96"/>
          <p:cNvGrpSpPr/>
          <p:nvPr/>
        </p:nvGrpSpPr>
        <p:grpSpPr>
          <a:xfrm>
            <a:off x="1674813" y="1368678"/>
            <a:ext cx="7033523" cy="3442873"/>
            <a:chOff x="2132877" y="1223696"/>
            <a:chExt cx="9306229" cy="4555351"/>
          </a:xfrm>
        </p:grpSpPr>
        <p:sp>
          <p:nvSpPr>
            <p:cNvPr id="51" name="Rechteck 50"/>
            <p:cNvSpPr/>
            <p:nvPr/>
          </p:nvSpPr>
          <p:spPr>
            <a:xfrm>
              <a:off x="4114708" y="1239006"/>
              <a:ext cx="1724888" cy="587604"/>
            </a:xfrm>
            <a:prstGeom prst="rect">
              <a:avLst/>
            </a:prstGeom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kurze Krise</a:t>
              </a:r>
            </a:p>
          </p:txBody>
        </p:sp>
        <p:sp>
          <p:nvSpPr>
            <p:cNvPr id="52" name="Rechteck 51"/>
            <p:cNvSpPr/>
            <p:nvPr/>
          </p:nvSpPr>
          <p:spPr>
            <a:xfrm>
              <a:off x="5963636" y="1241934"/>
              <a:ext cx="1724888" cy="587604"/>
            </a:xfrm>
            <a:prstGeom prst="rect">
              <a:avLst/>
            </a:prstGeom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Lange Krise</a:t>
              </a:r>
            </a:p>
          </p:txBody>
        </p:sp>
        <p:sp>
          <p:nvSpPr>
            <p:cNvPr id="53" name="Rechteck 52"/>
            <p:cNvSpPr/>
            <p:nvPr/>
          </p:nvSpPr>
          <p:spPr>
            <a:xfrm>
              <a:off x="9697780" y="1227420"/>
              <a:ext cx="1724888" cy="587604"/>
            </a:xfrm>
            <a:prstGeom prst="rect">
              <a:avLst/>
            </a:prstGeom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System Change</a:t>
              </a:r>
            </a:p>
          </p:txBody>
        </p:sp>
        <p:sp>
          <p:nvSpPr>
            <p:cNvPr id="54" name="Rechteck 53"/>
            <p:cNvSpPr/>
            <p:nvPr/>
          </p:nvSpPr>
          <p:spPr>
            <a:xfrm>
              <a:off x="7801679" y="1223696"/>
              <a:ext cx="1763235" cy="587604"/>
            </a:xfrm>
            <a:prstGeom prst="rect">
              <a:avLst/>
            </a:prstGeom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System  Crash</a:t>
              </a:r>
            </a:p>
          </p:txBody>
        </p:sp>
        <p:sp>
          <p:nvSpPr>
            <p:cNvPr id="55" name="Rechteck 54"/>
            <p:cNvSpPr/>
            <p:nvPr/>
          </p:nvSpPr>
          <p:spPr>
            <a:xfrm>
              <a:off x="4114599" y="188445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5963636" y="188445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7818118" y="1869936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58" name="Rechteck 57"/>
            <p:cNvSpPr/>
            <p:nvPr/>
          </p:nvSpPr>
          <p:spPr>
            <a:xfrm>
              <a:off x="9697780" y="1869936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2132877" y="3175242"/>
              <a:ext cx="186409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Betreiber-pflichten</a:t>
              </a:r>
            </a:p>
          </p:txBody>
        </p:sp>
        <p:sp>
          <p:nvSpPr>
            <p:cNvPr id="60" name="Rechteck 59"/>
            <p:cNvSpPr/>
            <p:nvPr/>
          </p:nvSpPr>
          <p:spPr>
            <a:xfrm>
              <a:off x="4114599" y="2527483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1" name="Rechteck 60"/>
            <p:cNvSpPr/>
            <p:nvPr/>
          </p:nvSpPr>
          <p:spPr>
            <a:xfrm>
              <a:off x="5963636" y="2527483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7818118" y="2512969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9697780" y="2512969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4" name="Rechteck 63"/>
            <p:cNvSpPr/>
            <p:nvPr/>
          </p:nvSpPr>
          <p:spPr>
            <a:xfrm>
              <a:off x="4114599" y="318111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5" name="Rechteck 64"/>
            <p:cNvSpPr/>
            <p:nvPr/>
          </p:nvSpPr>
          <p:spPr>
            <a:xfrm>
              <a:off x="5963636" y="318111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7818118" y="3166596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7" name="Rechteck 66"/>
            <p:cNvSpPr/>
            <p:nvPr/>
          </p:nvSpPr>
          <p:spPr>
            <a:xfrm>
              <a:off x="9697780" y="3166596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8" name="Rechteck 67"/>
            <p:cNvSpPr/>
            <p:nvPr/>
          </p:nvSpPr>
          <p:spPr>
            <a:xfrm>
              <a:off x="4114599" y="3837042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5963636" y="3837042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>
              <a:off x="7818118" y="3822528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1" name="Rechteck 70"/>
            <p:cNvSpPr/>
            <p:nvPr/>
          </p:nvSpPr>
          <p:spPr>
            <a:xfrm>
              <a:off x="9697780" y="3822528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7425481" y="1895111"/>
              <a:ext cx="2294141" cy="823879"/>
            </a:xfrm>
            <a:prstGeom prst="ellipse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Ihre Annahmen? </a:t>
              </a:r>
            </a:p>
          </p:txBody>
        </p:sp>
        <p:sp>
          <p:nvSpPr>
            <p:cNvPr id="73" name="Rechteck 72"/>
            <p:cNvSpPr/>
            <p:nvPr/>
          </p:nvSpPr>
          <p:spPr>
            <a:xfrm>
              <a:off x="2132877" y="1882283"/>
              <a:ext cx="186409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Kerngeschäft</a:t>
              </a:r>
            </a:p>
          </p:txBody>
        </p:sp>
        <p:sp>
          <p:nvSpPr>
            <p:cNvPr id="74" name="Rechteck 73"/>
            <p:cNvSpPr/>
            <p:nvPr/>
          </p:nvSpPr>
          <p:spPr>
            <a:xfrm>
              <a:off x="2132877" y="2521981"/>
              <a:ext cx="187594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Facility Management</a:t>
              </a:r>
            </a:p>
          </p:txBody>
        </p:sp>
        <p:sp>
          <p:nvSpPr>
            <p:cNvPr id="75" name="Rechteck 74"/>
            <p:cNvSpPr/>
            <p:nvPr/>
          </p:nvSpPr>
          <p:spPr>
            <a:xfrm>
              <a:off x="2132877" y="3826254"/>
              <a:ext cx="186409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Personal</a:t>
              </a:r>
            </a:p>
          </p:txBody>
        </p:sp>
        <p:sp>
          <p:nvSpPr>
            <p:cNvPr id="76" name="Rechteck 75"/>
            <p:cNvSpPr/>
            <p:nvPr/>
          </p:nvSpPr>
          <p:spPr>
            <a:xfrm>
              <a:off x="4114599" y="4491977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5963636" y="4491977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7818118" y="4477463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9697780" y="4477463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>
              <a:off x="2132877" y="4481189"/>
              <a:ext cx="186409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Infrastruktur</a:t>
              </a:r>
              <a:b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</a:b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Fläche</a:t>
              </a:r>
            </a:p>
          </p:txBody>
        </p:sp>
        <p:sp>
          <p:nvSpPr>
            <p:cNvPr id="81" name="Rechteck 80"/>
            <p:cNvSpPr/>
            <p:nvPr/>
          </p:nvSpPr>
          <p:spPr>
            <a:xfrm>
              <a:off x="4114599" y="5132874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5963636" y="5132874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3" name="Rechteck 82"/>
            <p:cNvSpPr/>
            <p:nvPr/>
          </p:nvSpPr>
          <p:spPr>
            <a:xfrm>
              <a:off x="7818118" y="511836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4" name="Rechteck 83"/>
            <p:cNvSpPr/>
            <p:nvPr/>
          </p:nvSpPr>
          <p:spPr>
            <a:xfrm>
              <a:off x="9697780" y="5118360"/>
              <a:ext cx="1741326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5" name="Rechteck 84"/>
            <p:cNvSpPr/>
            <p:nvPr/>
          </p:nvSpPr>
          <p:spPr>
            <a:xfrm>
              <a:off x="2132877" y="5122086"/>
              <a:ext cx="1864095" cy="57349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Recht</a:t>
              </a: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114600" y="3198524"/>
              <a:ext cx="1602351" cy="57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Gesundheits-schutz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4126450" y="3841726"/>
              <a:ext cx="1955962" cy="346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Hoher Krankenstand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4158505" y="1917716"/>
              <a:ext cx="1602351" cy="346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Home Office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189868" y="2591270"/>
              <a:ext cx="1602351" cy="346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Teilbelegung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4160946" y="4479500"/>
              <a:ext cx="1916018" cy="57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Abmieten, Anlagen </a:t>
              </a:r>
            </a:p>
            <a:p>
              <a:r>
                <a:rPr lang="de-DE" sz="1100" dirty="0">
                  <a:solidFill>
                    <a:prstClr val="black"/>
                  </a:solidFill>
                  <a:latin typeface="Helvetica"/>
                </a:rPr>
                <a:t>r</a:t>
              </a:r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unter fahren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158632" y="5117884"/>
              <a:ext cx="1835630" cy="57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Betriebssicherheit</a:t>
              </a:r>
            </a:p>
            <a:p>
              <a:r>
                <a:rPr lang="de-DE" sz="1100" dirty="0" smtClean="0">
                  <a:solidFill>
                    <a:prstClr val="black"/>
                  </a:solidFill>
                  <a:latin typeface="Helvetica"/>
                </a:rPr>
                <a:t>Notfallpläne</a:t>
              </a:r>
              <a:endParaRPr lang="de-DE" sz="11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93" name="Rechteck 92"/>
            <p:cNvSpPr/>
            <p:nvPr/>
          </p:nvSpPr>
          <p:spPr>
            <a:xfrm>
              <a:off x="6190122" y="2808912"/>
              <a:ext cx="4904239" cy="790425"/>
            </a:xfrm>
            <a:prstGeom prst="rect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Denken Sie die Szenarien weiter, breiter und tiefer!.</a:t>
              </a:r>
            </a:p>
          </p:txBody>
        </p:sp>
        <p:sp>
          <p:nvSpPr>
            <p:cNvPr id="94" name="Rechteck 93"/>
            <p:cNvSpPr/>
            <p:nvPr/>
          </p:nvSpPr>
          <p:spPr>
            <a:xfrm>
              <a:off x="6190122" y="3644299"/>
              <a:ext cx="4904239" cy="1032677"/>
            </a:xfrm>
            <a:prstGeom prst="rect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Szenarien sind nur Rohmaterial. Entscheidend sind Ihre eigenen Zukunftsannahmen.</a:t>
              </a:r>
            </a:p>
          </p:txBody>
        </p:sp>
        <p:sp>
          <p:nvSpPr>
            <p:cNvPr id="95" name="Rechteck 94"/>
            <p:cNvSpPr/>
            <p:nvPr/>
          </p:nvSpPr>
          <p:spPr>
            <a:xfrm>
              <a:off x="6190122" y="4746369"/>
              <a:ext cx="4904239" cy="1032678"/>
            </a:xfrm>
            <a:prstGeom prst="rect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lumMod val="75000"/>
                  </a:srgbClr>
                </a:gs>
                <a:gs pos="100000">
                  <a:srgbClr val="4472C4">
                    <a:lumMod val="5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lIns="36000" tIns="47850" rIns="360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/>
                  <a:ea typeface="+mn-ea"/>
                  <a:cs typeface="+mn-cs"/>
                </a:rPr>
                <a:t>Szenarien sind keine Prognosen! Sie zeigen die "Ecken = Extrema des Möglichkeitsraumes".</a:t>
              </a:r>
            </a:p>
          </p:txBody>
        </p:sp>
      </p:grpSp>
      <p:sp>
        <p:nvSpPr>
          <p:cNvPr id="98" name="Titel 1"/>
          <p:cNvSpPr txBox="1">
            <a:spLocks/>
          </p:cNvSpPr>
          <p:nvPr/>
        </p:nvSpPr>
        <p:spPr>
          <a:xfrm>
            <a:off x="2166562" y="704284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Szenarioanalyse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100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01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2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4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05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06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07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08" name="Abgerundetes Rechteck 107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09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11" name="Gruppieren 110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112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3" name="Ellipse 112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5" name="Ellipse 114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6" name="Ellipse 115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7" name="Ellipse 116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8" name="Ellipse 117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9" name="Ellipse 118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0" name="Ellipse 119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1" name="Ellipse 120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2" name="Ellipse 121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3" name="Ellipse 122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4" name="Ellipse 123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5" name="Ellipse 124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6" name="Ellipse 125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7" name="Ellipse 126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8" name="Ellipse 127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9" name="Ellipse 128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30" name="Ellipse 129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31" name="Ellipse 130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26880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28</a:t>
            </a:fld>
            <a:endParaRPr lang="de-DE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540108" y="1272872"/>
            <a:ext cx="7942407" cy="3666409"/>
            <a:chOff x="695162" y="-390464"/>
            <a:chExt cx="7942407" cy="5260121"/>
          </a:xfrm>
        </p:grpSpPr>
        <p:sp>
          <p:nvSpPr>
            <p:cNvPr id="6" name="Rechteck 5"/>
            <p:cNvSpPr/>
            <p:nvPr/>
          </p:nvSpPr>
          <p:spPr>
            <a:xfrm>
              <a:off x="2694764" y="1116912"/>
              <a:ext cx="1953912" cy="105987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2696328" y="3240911"/>
              <a:ext cx="1952348" cy="1187834"/>
            </a:xfrm>
            <a:prstGeom prst="rect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714506" y="3259853"/>
              <a:ext cx="1966472" cy="1163295"/>
            </a:xfrm>
            <a:prstGeom prst="rect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4659180" y="1116912"/>
              <a:ext cx="1934933" cy="1036905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688644" y="40085"/>
              <a:ext cx="1960091" cy="10819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719000" y="40085"/>
              <a:ext cx="1970898" cy="107955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717228" y="1108142"/>
              <a:ext cx="1965312" cy="105365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715831" y="2153816"/>
              <a:ext cx="1966710" cy="1100555"/>
            </a:xfrm>
            <a:prstGeom prst="rect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17300" y="-390464"/>
              <a:ext cx="849913" cy="441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de-DE" sz="1400" b="1" dirty="0" smtClean="0"/>
                <a:t>Haltung</a:t>
              </a:r>
              <a:endParaRPr lang="de-DE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00913" y="4428096"/>
              <a:ext cx="1167307" cy="44156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de-DE" sz="1400" b="1" dirty="0" smtClean="0"/>
                <a:t>Einbindung</a:t>
              </a:r>
              <a:endParaRPr lang="de-DE" sz="14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484689" y="-371031"/>
              <a:ext cx="1152880" cy="44156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de-DE" sz="1400" b="1" dirty="0" smtClean="0"/>
                <a:t>Methoden</a:t>
              </a:r>
              <a:endParaRPr lang="de-DE" sz="1400" b="1" dirty="0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695162" y="2538121"/>
              <a:ext cx="2278929" cy="74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Markt 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&amp; Stakeholder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697818" y="1158000"/>
              <a:ext cx="1388265" cy="7506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Verantwortung 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&amp; Menschen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2736266" y="-3616"/>
              <a:ext cx="1253570" cy="4415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Autonomie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747037" y="48529"/>
              <a:ext cx="1050263" cy="74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Vision&amp; Ziel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2694764" y="2153816"/>
              <a:ext cx="1953912" cy="1099796"/>
            </a:xfrm>
            <a:prstGeom prst="rect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809569" y="4427180"/>
              <a:ext cx="828000" cy="4415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de-DE" sz="1400" b="1" dirty="0" smtClean="0"/>
                <a:t>Zeit</a:t>
              </a:r>
              <a:endParaRPr lang="de-DE" sz="1400" b="1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773892" y="4074637"/>
              <a:ext cx="1332219" cy="441561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Sichtbarkeit</a:t>
              </a:r>
              <a:endParaRPr lang="de-DE" sz="1600" dirty="0">
                <a:solidFill>
                  <a:srgbClr val="00204F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6594113" y="1112090"/>
              <a:ext cx="2043456" cy="1029581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6602513" y="52230"/>
              <a:ext cx="2035056" cy="1068058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4659180" y="43027"/>
              <a:ext cx="1934933" cy="1081209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4659180" y="4176165"/>
              <a:ext cx="184731" cy="6623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sz="1200" dirty="0" smtClean="0"/>
            </a:p>
            <a:p>
              <a:endParaRPr lang="de-DE" sz="1200" dirty="0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2661261" y="4037665"/>
              <a:ext cx="1204841" cy="4415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Zielgruppe</a:t>
              </a:r>
              <a:endParaRPr lang="de-DE" sz="1600" dirty="0">
                <a:solidFill>
                  <a:srgbClr val="00204F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6630077" y="48529"/>
              <a:ext cx="1290738" cy="4415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Risiko -Check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4590038" y="1174672"/>
              <a:ext cx="1770036" cy="4415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Controlling KPI SLA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712056" y="40671"/>
              <a:ext cx="1537600" cy="4415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Kostensteuerung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6651717" y="1174672"/>
              <a:ext cx="1377300" cy="10597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Gefahrenlage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Priorisierung 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Gefährdungen </a:t>
              </a:r>
              <a:endParaRPr lang="de-DE" sz="1600" dirty="0">
                <a:solidFill>
                  <a:srgbClr val="00204F"/>
                </a:solidFill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2798984" y="1174672"/>
              <a:ext cx="1518364" cy="4415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Krisen-Strategie 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2756430" y="2544906"/>
              <a:ext cx="1730155" cy="74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Sicherheits-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err="1" smtClean="0">
                  <a:solidFill>
                    <a:srgbClr val="00204F"/>
                  </a:solidFill>
                </a:rPr>
                <a:t>konzept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35" name="Rechteck 34"/>
            <p:cNvSpPr/>
            <p:nvPr/>
          </p:nvSpPr>
          <p:spPr>
            <a:xfrm>
              <a:off x="4650448" y="2165248"/>
              <a:ext cx="1934933" cy="1075664"/>
            </a:xfrm>
            <a:prstGeom prst="rect">
              <a:avLst/>
            </a:prstGeom>
            <a:ln w="190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6594113" y="2153816"/>
              <a:ext cx="2043456" cy="1087095"/>
            </a:xfrm>
            <a:prstGeom prst="rect">
              <a:avLst/>
            </a:prstGeom>
            <a:ln w="190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6594113" y="3240912"/>
              <a:ext cx="2043456" cy="118223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4657408" y="3240912"/>
              <a:ext cx="1922918" cy="1182236"/>
            </a:xfrm>
            <a:prstGeom prst="rect">
              <a:avLst/>
            </a:prstGeom>
            <a:ln w="190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4665976" y="3339936"/>
              <a:ext cx="1317990" cy="10597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Anforderungs-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bezogene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err="1" smtClean="0">
                  <a:solidFill>
                    <a:srgbClr val="00204F"/>
                  </a:solidFill>
                </a:rPr>
                <a:t>Bertriebsmodi</a:t>
              </a:r>
              <a:endParaRPr lang="de-DE" sz="1600" dirty="0">
                <a:solidFill>
                  <a:srgbClr val="00204F"/>
                </a:solidFill>
              </a:endParaRPr>
            </a:p>
          </p:txBody>
        </p:sp>
        <p:sp>
          <p:nvSpPr>
            <p:cNvPr id="40" name="Rechteck 39"/>
            <p:cNvSpPr/>
            <p:nvPr/>
          </p:nvSpPr>
          <p:spPr>
            <a:xfrm>
              <a:off x="6732727" y="2850124"/>
              <a:ext cx="1449436" cy="4415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Prozessanalyse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41" name="Rechteck 40"/>
            <p:cNvSpPr/>
            <p:nvPr/>
          </p:nvSpPr>
          <p:spPr>
            <a:xfrm>
              <a:off x="4655186" y="2507941"/>
              <a:ext cx="1887801" cy="74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Integriertes </a:t>
              </a:r>
              <a:br>
                <a:rPr lang="de-DE" sz="1400" dirty="0" smtClean="0">
                  <a:solidFill>
                    <a:srgbClr val="00204F"/>
                  </a:solidFill>
                </a:rPr>
              </a:br>
              <a:r>
                <a:rPr lang="de-DE" sz="1400" dirty="0" smtClean="0">
                  <a:solidFill>
                    <a:srgbClr val="00204F"/>
                  </a:solidFill>
                </a:rPr>
                <a:t>Management</a:t>
              </a:r>
              <a:endParaRPr lang="de-DE" sz="1400" dirty="0">
                <a:solidFill>
                  <a:srgbClr val="00204F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6686182" y="3338484"/>
              <a:ext cx="1188146" cy="10597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204F"/>
                  </a:solidFill>
                </a:rPr>
                <a:t>Szenarien</a:t>
              </a:r>
            </a:p>
            <a:p>
              <a:r>
                <a:rPr lang="de-DE" sz="1400" dirty="0" smtClean="0">
                  <a:solidFill>
                    <a:srgbClr val="00204F"/>
                  </a:solidFill>
                </a:rPr>
                <a:t>Maßnahmen</a:t>
              </a:r>
            </a:p>
            <a:p>
              <a:r>
                <a:rPr lang="de-DE" sz="1400" dirty="0" smtClean="0">
                  <a:solidFill>
                    <a:srgbClr val="00204F"/>
                  </a:solidFill>
                </a:rPr>
                <a:t>Notfallpläne</a:t>
              </a:r>
              <a:endParaRPr lang="de-DE" sz="1600" dirty="0">
                <a:solidFill>
                  <a:srgbClr val="00204F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3064664" y="2006205"/>
              <a:ext cx="3008846" cy="5298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de-DE" b="1" dirty="0"/>
                <a:t>Kommunikation</a:t>
              </a:r>
            </a:p>
          </p:txBody>
        </p:sp>
      </p:grpSp>
      <p:sp>
        <p:nvSpPr>
          <p:cNvPr id="45" name="Titel 1"/>
          <p:cNvSpPr txBox="1">
            <a:spLocks/>
          </p:cNvSpPr>
          <p:nvPr/>
        </p:nvSpPr>
        <p:spPr>
          <a:xfrm>
            <a:off x="2197428" y="714569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Canvas als Steuerzentrale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51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52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53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54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55" name="Abgerundetes Rechteck 54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56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59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0" name="Ellipse 59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2" name="Ellipse 61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3" name="Ellipse 62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4" name="Ellipse 63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5" name="Ellipse 64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6" name="Ellipse 65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7" name="Ellipse 66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8" name="Ellipse 67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69" name="Ellipse 68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0" name="Ellipse 69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1" name="Ellipse 70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2" name="Ellipse 71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3" name="Ellipse 72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4" name="Ellipse 73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5" name="Ellipse 74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6" name="Ellipse 75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7" name="Ellipse 76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8" name="Ellipse 77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23368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32" name="Titel 1"/>
          <p:cNvSpPr txBox="1">
            <a:spLocks/>
          </p:cNvSpPr>
          <p:nvPr/>
        </p:nvSpPr>
        <p:spPr>
          <a:xfrm>
            <a:off x="2255990" y="479570"/>
            <a:ext cx="8829004" cy="43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solidFill>
                  <a:srgbClr val="FA832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Integriertes Managementsystem</a:t>
            </a:r>
            <a:endParaRPr lang="de-DE" sz="2400" b="1" dirty="0">
              <a:solidFill>
                <a:srgbClr val="FA832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978921" y="957317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Mission/Vision/Leitbild</a:t>
            </a:r>
          </a:p>
        </p:txBody>
      </p:sp>
      <p:sp>
        <p:nvSpPr>
          <p:cNvPr id="34" name="Rechteck 33"/>
          <p:cNvSpPr/>
          <p:nvPr/>
        </p:nvSpPr>
        <p:spPr>
          <a:xfrm>
            <a:off x="2978921" y="1485797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Strategie/strategische Ziele</a:t>
            </a:r>
          </a:p>
        </p:txBody>
      </p:sp>
      <p:sp>
        <p:nvSpPr>
          <p:cNvPr id="35" name="Eingekerbter Richtungspfeil 34"/>
          <p:cNvSpPr/>
          <p:nvPr/>
        </p:nvSpPr>
        <p:spPr>
          <a:xfrm>
            <a:off x="3282610" y="3340680"/>
            <a:ext cx="1009288" cy="242532"/>
          </a:xfrm>
          <a:prstGeom prst="chevron">
            <a:avLst>
              <a:gd name="adj" fmla="val 25255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</a:t>
            </a:r>
          </a:p>
        </p:txBody>
      </p:sp>
      <p:sp>
        <p:nvSpPr>
          <p:cNvPr id="36" name="Eingekerbter Richtungspfeil 35"/>
          <p:cNvSpPr/>
          <p:nvPr/>
        </p:nvSpPr>
        <p:spPr>
          <a:xfrm>
            <a:off x="3282610" y="3716484"/>
            <a:ext cx="1009288" cy="242532"/>
          </a:xfrm>
          <a:prstGeom prst="chevron">
            <a:avLst>
              <a:gd name="adj" fmla="val 25255"/>
            </a:avLst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</a:t>
            </a:r>
          </a:p>
        </p:txBody>
      </p:sp>
      <p:sp>
        <p:nvSpPr>
          <p:cNvPr id="37" name="Eingekerbter Richtungspfeil 36"/>
          <p:cNvSpPr/>
          <p:nvPr/>
        </p:nvSpPr>
        <p:spPr>
          <a:xfrm>
            <a:off x="4302725" y="3356709"/>
            <a:ext cx="1009288" cy="242532"/>
          </a:xfrm>
          <a:prstGeom prst="chevron">
            <a:avLst>
              <a:gd name="adj" fmla="val 25255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</a:t>
            </a:r>
          </a:p>
        </p:txBody>
      </p:sp>
      <p:sp>
        <p:nvSpPr>
          <p:cNvPr id="38" name="Eingekerbter Richtungspfeil 37"/>
          <p:cNvSpPr/>
          <p:nvPr/>
        </p:nvSpPr>
        <p:spPr>
          <a:xfrm>
            <a:off x="4302725" y="3732513"/>
            <a:ext cx="1009288" cy="242532"/>
          </a:xfrm>
          <a:prstGeom prst="chevron">
            <a:avLst>
              <a:gd name="adj" fmla="val 25255"/>
            </a:avLst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Prozess</a:t>
            </a:r>
          </a:p>
        </p:txBody>
      </p:sp>
      <p:sp>
        <p:nvSpPr>
          <p:cNvPr id="39" name="Rechteck 38"/>
          <p:cNvSpPr/>
          <p:nvPr/>
        </p:nvSpPr>
        <p:spPr>
          <a:xfrm>
            <a:off x="421612" y="2032000"/>
            <a:ext cx="206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Gesundheits- 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+</a:t>
            </a:r>
            <a:endParaRPr lang="de-DE" b="1" dirty="0">
              <a:solidFill>
                <a:prstClr val="black"/>
              </a:solidFill>
              <a:latin typeface="Helvetica"/>
            </a:endParaRPr>
          </a:p>
          <a:p>
            <a:r>
              <a:rPr lang="de-DE" b="1" dirty="0" err="1" smtClean="0">
                <a:solidFill>
                  <a:prstClr val="black"/>
                </a:solidFill>
                <a:latin typeface="Helvetica"/>
              </a:rPr>
              <a:t>Sicherheitsmgmt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-systeme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535457" y="3615883"/>
            <a:ext cx="2038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Risiko-</a:t>
            </a:r>
            <a:endParaRPr lang="de-DE" b="1" dirty="0">
              <a:solidFill>
                <a:prstClr val="black"/>
              </a:solidFill>
              <a:latin typeface="Helvetica"/>
            </a:endParaRP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management-</a:t>
            </a:r>
          </a:p>
          <a:p>
            <a:r>
              <a:rPr lang="de-DE" b="1" dirty="0" err="1">
                <a:solidFill>
                  <a:prstClr val="black"/>
                </a:solidFill>
                <a:latin typeface="Helvetica"/>
              </a:rPr>
              <a:t>system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530918" y="3596791"/>
            <a:ext cx="23917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IT-, Wissens-</a:t>
            </a: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management-, </a:t>
            </a: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Controlling-Systeme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35728" y="1966247"/>
            <a:ext cx="2005313" cy="1076191"/>
          </a:xfrm>
          <a:prstGeom prst="roundRect">
            <a:avLst>
              <a:gd name="adj" fmla="val 30596"/>
            </a:avLst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6164408" y="1966247"/>
            <a:ext cx="2225027" cy="1076191"/>
          </a:xfrm>
          <a:prstGeom prst="roundRect">
            <a:avLst>
              <a:gd name="adj" fmla="val 30596"/>
            </a:avLst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435728" y="3578775"/>
            <a:ext cx="2005313" cy="1076191"/>
          </a:xfrm>
          <a:prstGeom prst="roundRect">
            <a:avLst>
              <a:gd name="adj" fmla="val 30596"/>
            </a:avLst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6296996" y="3573389"/>
            <a:ext cx="2177583" cy="1233926"/>
          </a:xfrm>
          <a:prstGeom prst="roundRect">
            <a:avLst>
              <a:gd name="adj" fmla="val 30596"/>
            </a:avLst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3213933" y="2358194"/>
            <a:ext cx="2177583" cy="2007192"/>
          </a:xfrm>
          <a:prstGeom prst="roundRect">
            <a:avLst>
              <a:gd name="adj" fmla="val 30596"/>
            </a:avLst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2303806" y="933331"/>
            <a:ext cx="4023663" cy="393318"/>
          </a:xfrm>
          <a:prstGeom prst="rect">
            <a:avLst/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2303806" y="1504009"/>
            <a:ext cx="4023663" cy="393318"/>
          </a:xfrm>
          <a:prstGeom prst="rect">
            <a:avLst/>
          </a:prstGeom>
          <a:noFill/>
          <a:ln w="2857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6388059" y="1988100"/>
            <a:ext cx="3252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Umwelt-</a:t>
            </a: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management-</a:t>
            </a:r>
          </a:p>
          <a:p>
            <a:r>
              <a:rPr lang="de-DE" b="1" dirty="0" err="1">
                <a:solidFill>
                  <a:prstClr val="black"/>
                </a:solidFill>
                <a:latin typeface="Helvetica"/>
              </a:rPr>
              <a:t>system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cxnSp>
        <p:nvCxnSpPr>
          <p:cNvPr id="50" name="Gerade Verbindung mit Pfeil 49"/>
          <p:cNvCxnSpPr>
            <a:endCxn id="44" idx="3"/>
          </p:cNvCxnSpPr>
          <p:nvPr/>
        </p:nvCxnSpPr>
        <p:spPr>
          <a:xfrm flipH="1">
            <a:off x="2441041" y="3831776"/>
            <a:ext cx="772891" cy="285095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arrow" w="lg" len="med"/>
            <a:tailEnd type="arrow" w="lg" len="med"/>
          </a:ln>
          <a:effectLst/>
        </p:spPr>
      </p:cxnSp>
      <p:cxnSp>
        <p:nvCxnSpPr>
          <p:cNvPr id="51" name="Gerade Verbindung mit Pfeil 50"/>
          <p:cNvCxnSpPr/>
          <p:nvPr/>
        </p:nvCxnSpPr>
        <p:spPr>
          <a:xfrm flipH="1" flipV="1">
            <a:off x="2441040" y="2591372"/>
            <a:ext cx="772893" cy="102093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arrow" w="lg" len="med"/>
            <a:tailEnd type="arrow" w="lg" len="med"/>
          </a:ln>
          <a:effectLst/>
        </p:spPr>
      </p:cxnSp>
      <p:cxnSp>
        <p:nvCxnSpPr>
          <p:cNvPr id="52" name="Gerade Verbindung mit Pfeil 51"/>
          <p:cNvCxnSpPr>
            <a:stCxn id="46" idx="0"/>
            <a:endCxn id="48" idx="2"/>
          </p:cNvCxnSpPr>
          <p:nvPr/>
        </p:nvCxnSpPr>
        <p:spPr>
          <a:xfrm flipV="1">
            <a:off x="4302725" y="1897327"/>
            <a:ext cx="12913" cy="460867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arrow" w="lg" len="med"/>
            <a:tailEnd type="arrow" w="lg" len="med"/>
          </a:ln>
          <a:effectLst/>
        </p:spPr>
      </p:cxnSp>
      <p:cxnSp>
        <p:nvCxnSpPr>
          <p:cNvPr id="53" name="Gerade Verbindung mit Pfeil 52"/>
          <p:cNvCxnSpPr>
            <a:endCxn id="43" idx="1"/>
          </p:cNvCxnSpPr>
          <p:nvPr/>
        </p:nvCxnSpPr>
        <p:spPr>
          <a:xfrm flipV="1">
            <a:off x="5349041" y="2504343"/>
            <a:ext cx="815367" cy="175312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arrow" w="lg" len="med"/>
            <a:tailEnd type="arrow" w="lg" len="med"/>
          </a:ln>
          <a:effectLst/>
        </p:spPr>
      </p:cxnSp>
      <p:cxnSp>
        <p:nvCxnSpPr>
          <p:cNvPr id="54" name="Gerade Verbindung mit Pfeil 53"/>
          <p:cNvCxnSpPr>
            <a:endCxn id="45" idx="1"/>
          </p:cNvCxnSpPr>
          <p:nvPr/>
        </p:nvCxnSpPr>
        <p:spPr>
          <a:xfrm>
            <a:off x="5391516" y="3693029"/>
            <a:ext cx="905480" cy="497323"/>
          </a:xfrm>
          <a:prstGeom prst="straightConnector1">
            <a:avLst/>
          </a:prstGeom>
          <a:noFill/>
          <a:ln w="317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type="arrow" w="lg" len="med"/>
            <a:tailEnd type="arrow" w="lg" len="med"/>
          </a:ln>
          <a:effectLst/>
        </p:spPr>
      </p:cxnSp>
      <p:sp>
        <p:nvSpPr>
          <p:cNvPr id="55" name="Rechteck 54"/>
          <p:cNvSpPr/>
          <p:nvPr/>
        </p:nvSpPr>
        <p:spPr>
          <a:xfrm>
            <a:off x="3438732" y="2377232"/>
            <a:ext cx="3252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Helvetica"/>
              </a:rPr>
              <a:t>Facility -</a:t>
            </a:r>
            <a:endParaRPr lang="de-DE" b="1" dirty="0">
              <a:solidFill>
                <a:prstClr val="black"/>
              </a:solidFill>
              <a:latin typeface="Helvetica"/>
            </a:endParaRP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M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anagement-</a:t>
            </a:r>
            <a:endParaRPr lang="de-DE" b="1" dirty="0">
              <a:solidFill>
                <a:prstClr val="black"/>
              </a:solidFill>
              <a:latin typeface="Helvetica"/>
            </a:endParaRPr>
          </a:p>
          <a:p>
            <a:r>
              <a:rPr lang="de-DE" b="1" dirty="0">
                <a:solidFill>
                  <a:prstClr val="black"/>
                </a:solidFill>
                <a:latin typeface="Helvetica"/>
              </a:rPr>
              <a:t>S</a:t>
            </a:r>
            <a:r>
              <a:rPr lang="de-DE" b="1" dirty="0" smtClean="0">
                <a:solidFill>
                  <a:prstClr val="black"/>
                </a:solidFill>
                <a:latin typeface="Helvetica"/>
              </a:rPr>
              <a:t>ystem</a:t>
            </a:r>
            <a:endParaRPr lang="de-DE" b="1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58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59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60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61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62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63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64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65" name="Abgerundetes Rechteck 64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6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68" name="Gruppieren 67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69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0" name="Ellipse 69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2" name="Ellipse 71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3" name="Ellipse 72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4" name="Ellipse 73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5" name="Ellipse 74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6" name="Ellipse 75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7" name="Ellipse 76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8" name="Ellipse 77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79" name="Ellipse 78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0" name="Ellipse 79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1" name="Ellipse 80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2" name="Ellipse 81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3" name="Ellipse 82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4" name="Ellipse 83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5" name="Ellipse 84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6" name="Ellipse 85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7" name="Ellipse 86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8" name="Ellipse 87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29759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303462" y="1614488"/>
            <a:ext cx="6850063" cy="3055054"/>
          </a:xfrm>
        </p:spPr>
        <p:txBody>
          <a:bodyPr/>
          <a:lstStyle/>
          <a:p>
            <a:pPr marL="180975" indent="-180975"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Wir müssen mit dem neuen Covid19 Virus leben!</a:t>
            </a:r>
            <a:endParaRPr lang="de-DE" sz="1800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Die letzte große Pandemie nach der Pest war die Spanische Grippe mit weltweit vermutlich 40 </a:t>
            </a:r>
            <a:r>
              <a:rPr lang="de-DE" sz="1800" dirty="0" err="1" smtClean="0">
                <a:solidFill>
                  <a:srgbClr val="000000"/>
                </a:solidFill>
              </a:rPr>
              <a:t>Mio</a:t>
            </a:r>
            <a:r>
              <a:rPr lang="de-DE" sz="1800" dirty="0" smtClean="0">
                <a:solidFill>
                  <a:srgbClr val="000000"/>
                </a:solidFill>
              </a:rPr>
              <a:t> Toten.</a:t>
            </a:r>
            <a:r>
              <a:rPr lang="de-DE" sz="1400" dirty="0" smtClean="0">
                <a:solidFill>
                  <a:srgbClr val="000000"/>
                </a:solidFill>
              </a:rPr>
              <a:t>[1]</a:t>
            </a:r>
          </a:p>
          <a:p>
            <a:pPr marL="180975" indent="-180975"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Ein Impfstoff wird </a:t>
            </a:r>
            <a:r>
              <a:rPr lang="de-DE" sz="1800" dirty="0" smtClean="0">
                <a:solidFill>
                  <a:srgbClr val="000000"/>
                </a:solidFill>
              </a:rPr>
              <a:t>frühestens </a:t>
            </a:r>
            <a:r>
              <a:rPr lang="de-DE" sz="1800" dirty="0" smtClean="0">
                <a:solidFill>
                  <a:srgbClr val="000000"/>
                </a:solidFill>
              </a:rPr>
              <a:t>in 12 Monaten verfügbar sein</a:t>
            </a:r>
          </a:p>
          <a:p>
            <a:pPr marL="180975" indent="-180975">
              <a:spcAft>
                <a:spcPts val="1200"/>
              </a:spcAft>
            </a:pPr>
            <a:r>
              <a:rPr lang="de-DE" sz="1800" dirty="0" smtClean="0">
                <a:solidFill>
                  <a:srgbClr val="000000"/>
                </a:solidFill>
              </a:rPr>
              <a:t>Die Risikoanalyse des RKI </a:t>
            </a:r>
            <a:r>
              <a:rPr lang="de-DE" sz="1800" dirty="0">
                <a:solidFill>
                  <a:srgbClr val="000000"/>
                </a:solidFill>
              </a:rPr>
              <a:t>von </a:t>
            </a:r>
            <a:r>
              <a:rPr lang="de-DE" sz="1800" dirty="0" smtClean="0">
                <a:solidFill>
                  <a:srgbClr val="000000"/>
                </a:solidFill>
              </a:rPr>
              <a:t>2012 für ein verändertes </a:t>
            </a:r>
            <a:r>
              <a:rPr lang="de-DE" sz="1800" dirty="0" smtClean="0">
                <a:solidFill>
                  <a:srgbClr val="000000"/>
                </a:solidFill>
              </a:rPr>
              <a:t>SARS </a:t>
            </a:r>
            <a:r>
              <a:rPr lang="de-DE" sz="1800" dirty="0" smtClean="0">
                <a:solidFill>
                  <a:srgbClr val="000000"/>
                </a:solidFill>
              </a:rPr>
              <a:t>Virus prognostiziert mind. 3 Jahre Dauer </a:t>
            </a:r>
            <a:br>
              <a:rPr lang="de-DE" sz="1800" dirty="0" smtClean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000000"/>
                </a:solidFill>
              </a:rPr>
              <a:t>3 Infektionswellen und ca. 7,5 </a:t>
            </a:r>
            <a:r>
              <a:rPr lang="de-DE" sz="1800" dirty="0" err="1" smtClean="0">
                <a:solidFill>
                  <a:srgbClr val="000000"/>
                </a:solidFill>
              </a:rPr>
              <a:t>Mio</a:t>
            </a:r>
            <a:r>
              <a:rPr lang="de-DE" sz="1800" dirty="0" smtClean="0">
                <a:solidFill>
                  <a:srgbClr val="000000"/>
                </a:solidFill>
              </a:rPr>
              <a:t> Tote für Deutschland.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400" dirty="0" smtClean="0">
                <a:solidFill>
                  <a:srgbClr val="000000"/>
                </a:solidFill>
              </a:rPr>
              <a:t>[2]</a:t>
            </a:r>
            <a:endParaRPr lang="de-DE" sz="1800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1200"/>
              </a:spcAft>
            </a:pPr>
            <a:endParaRPr lang="de-DE" sz="1800" dirty="0">
              <a:solidFill>
                <a:srgbClr val="000000"/>
              </a:solidFill>
            </a:endParaRPr>
          </a:p>
          <a:p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677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>
                <a:solidFill>
                  <a:srgbClr val="FA8324"/>
                </a:solidFill>
              </a:rPr>
              <a:t>Wie entwickelt sich die aktuelle Krise weiter?</a:t>
            </a:r>
          </a:p>
        </p:txBody>
      </p:sp>
      <p:sp>
        <p:nvSpPr>
          <p:cNvPr id="14" name="Rechteck 13"/>
          <p:cNvSpPr/>
          <p:nvPr/>
        </p:nvSpPr>
        <p:spPr>
          <a:xfrm>
            <a:off x="2242583" y="4780107"/>
            <a:ext cx="65047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[2] </a:t>
            </a:r>
            <a:r>
              <a:rPr lang="de-DE" sz="1000" dirty="0"/>
              <a:t>RKI Bericht zur Risikoanalyse im Bevölkerungsschutz </a:t>
            </a:r>
            <a:r>
              <a:rPr lang="de-DE" sz="1000" dirty="0" smtClean="0"/>
              <a:t>2012, Dt</a:t>
            </a:r>
            <a:r>
              <a:rPr lang="de-DE" sz="1000" dirty="0"/>
              <a:t>. Bundestag Drucksache 17/12051</a:t>
            </a:r>
          </a:p>
        </p:txBody>
      </p:sp>
      <p:sp>
        <p:nvSpPr>
          <p:cNvPr id="15" name="Rechteck 14"/>
          <p:cNvSpPr/>
          <p:nvPr/>
        </p:nvSpPr>
        <p:spPr>
          <a:xfrm>
            <a:off x="2224527" y="4546431"/>
            <a:ext cx="34387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 smtClean="0"/>
              <a:t>[1] </a:t>
            </a:r>
            <a:r>
              <a:rPr lang="de-DE" sz="1000" dirty="0"/>
              <a:t>Vgl. Hotz, Manuela / Müller-</a:t>
            </a:r>
            <a:r>
              <a:rPr lang="de-DE" sz="1000" dirty="0" err="1"/>
              <a:t>Gauss</a:t>
            </a:r>
            <a:r>
              <a:rPr lang="de-DE" sz="1000" dirty="0"/>
              <a:t>, Uwe (2006), S. 70.</a:t>
            </a:r>
          </a:p>
        </p:txBody>
      </p:sp>
    </p:spTree>
    <p:extLst>
      <p:ext uri="{BB962C8B-B14F-4D97-AF65-F5344CB8AC3E}">
        <p14:creationId xmlns:p14="http://schemas.microsoft.com/office/powerpoint/2010/main" val="31865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45" name="Titel 1"/>
          <p:cNvSpPr txBox="1">
            <a:spLocks/>
          </p:cNvSpPr>
          <p:nvPr/>
        </p:nvSpPr>
        <p:spPr>
          <a:xfrm>
            <a:off x="2180403" y="456727"/>
            <a:ext cx="6338718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solidFill>
                  <a:srgbClr val="FA8324"/>
                </a:solidFill>
              </a:rPr>
              <a:t>Vorteile Krisen – Strategie 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51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52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53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54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grpSp>
        <p:nvGrpSpPr>
          <p:cNvPr id="3" name="Gruppieren 2"/>
          <p:cNvGrpSpPr/>
          <p:nvPr/>
        </p:nvGrpSpPr>
        <p:grpSpPr>
          <a:xfrm>
            <a:off x="1430454" y="1180082"/>
            <a:ext cx="7984691" cy="3903068"/>
            <a:chOff x="660085" y="1279899"/>
            <a:chExt cx="9233302" cy="4513412"/>
          </a:xfrm>
        </p:grpSpPr>
        <p:sp>
          <p:nvSpPr>
            <p:cNvPr id="73" name="Rechteck 72"/>
            <p:cNvSpPr/>
            <p:nvPr/>
          </p:nvSpPr>
          <p:spPr>
            <a:xfrm>
              <a:off x="663692" y="1285342"/>
              <a:ext cx="4162343" cy="1985566"/>
            </a:xfrm>
            <a:prstGeom prst="rect">
              <a:avLst/>
            </a:prstGeom>
            <a:solidFill>
              <a:sysClr val="windowText" lastClr="000000">
                <a:lumMod val="40000"/>
                <a:lumOff val="60000"/>
                <a:alpha val="4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771237" y="1296228"/>
              <a:ext cx="4477547" cy="1037100"/>
            </a:xfrm>
            <a:prstGeom prst="rect">
              <a:avLst/>
            </a:prstGeom>
          </p:spPr>
          <p:txBody>
            <a:bodyPr wrap="square" lIns="95700" tIns="47850" rIns="95700" bIns="47850">
              <a:spAutoFit/>
            </a:bodyPr>
            <a:lstStyle/>
            <a:p>
              <a:pPr defTabSz="956993"/>
              <a:r>
                <a:rPr lang="de-DE" sz="2000" b="1" dirty="0" smtClean="0">
                  <a:solidFill>
                    <a:prstClr val="black"/>
                  </a:solidFill>
                  <a:latin typeface="Helvetica"/>
                </a:rPr>
                <a:t>Gesundheit / Sicherheit</a:t>
              </a:r>
            </a:p>
            <a:p>
              <a:pPr defTabSz="956993"/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Personal und Unternehmen</a:t>
              </a:r>
              <a:br>
                <a:rPr lang="de-DE" sz="16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sicher durch die Krise</a:t>
              </a:r>
              <a:endParaRPr lang="de-DE" sz="16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75" name="Gleichschenkliges Dreieck 74"/>
            <p:cNvSpPr/>
            <p:nvPr/>
          </p:nvSpPr>
          <p:spPr>
            <a:xfrm rot="5400000">
              <a:off x="4528660" y="1579089"/>
              <a:ext cx="1060704" cy="462324"/>
            </a:xfrm>
            <a:prstGeom prst="triangl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6" name="Rechteck 75"/>
            <p:cNvSpPr/>
            <p:nvPr/>
          </p:nvSpPr>
          <p:spPr>
            <a:xfrm>
              <a:off x="5308295" y="1285342"/>
              <a:ext cx="4162343" cy="1985566"/>
            </a:xfrm>
            <a:prstGeom prst="rect">
              <a:avLst/>
            </a:prstGeom>
            <a:solidFill>
              <a:sysClr val="windowText" lastClr="000000">
                <a:lumMod val="40000"/>
                <a:lumOff val="60000"/>
                <a:alpha val="4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5415840" y="1296228"/>
              <a:ext cx="4477547" cy="1037100"/>
            </a:xfrm>
            <a:prstGeom prst="rect">
              <a:avLst/>
            </a:prstGeom>
          </p:spPr>
          <p:txBody>
            <a:bodyPr wrap="square" lIns="95700" tIns="47850" rIns="95700" bIns="47850">
              <a:spAutoFit/>
            </a:bodyPr>
            <a:lstStyle/>
            <a:p>
              <a:pPr defTabSz="956993"/>
              <a:r>
                <a:rPr lang="de-DE" sz="2000" b="1" dirty="0" smtClean="0">
                  <a:solidFill>
                    <a:prstClr val="black"/>
                  </a:solidFill>
                  <a:latin typeface="Helvetica"/>
                </a:rPr>
                <a:t>Wirtschaftlichkeit</a:t>
              </a:r>
            </a:p>
            <a:p>
              <a:pPr defTabSz="956993"/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Zahlungsfähigkeit, internes Controlling Kalkulation / Absicherung von Preisen</a:t>
              </a:r>
              <a:endParaRPr lang="de-DE" sz="16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>
            <a:xfrm rot="10800000">
              <a:off x="8409934" y="3270908"/>
              <a:ext cx="1060704" cy="462324"/>
            </a:xfrm>
            <a:prstGeom prst="triangl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5308295" y="3761402"/>
              <a:ext cx="4162343" cy="1985566"/>
            </a:xfrm>
            <a:prstGeom prst="rect">
              <a:avLst/>
            </a:prstGeom>
            <a:solidFill>
              <a:sysClr val="windowText" lastClr="000000">
                <a:lumMod val="40000"/>
                <a:lumOff val="60000"/>
                <a:alpha val="4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>
              <a:off x="5401644" y="4097787"/>
              <a:ext cx="4477547" cy="1695524"/>
            </a:xfrm>
            <a:prstGeom prst="rect">
              <a:avLst/>
            </a:prstGeom>
          </p:spPr>
          <p:txBody>
            <a:bodyPr wrap="square" lIns="95700" tIns="47850" rIns="95700" bIns="47850">
              <a:spAutoFit/>
            </a:bodyPr>
            <a:lstStyle/>
            <a:p>
              <a:pPr defTabSz="956993"/>
              <a:endParaRPr lang="de-DE" sz="1700" b="1" dirty="0" smtClean="0">
                <a:solidFill>
                  <a:prstClr val="black"/>
                </a:solidFill>
                <a:latin typeface="Helvetica"/>
              </a:endParaRPr>
            </a:p>
            <a:p>
              <a:pPr defTabSz="956993"/>
              <a:r>
                <a:rPr lang="de-DE" sz="2000" b="1" dirty="0" smtClean="0">
                  <a:solidFill>
                    <a:prstClr val="black"/>
                  </a:solidFill>
                  <a:latin typeface="Helvetica"/>
                </a:rPr>
                <a:t>Funktionsfähigkeit </a:t>
              </a:r>
            </a:p>
            <a:p>
              <a:pPr defTabSz="956993"/>
              <a:r>
                <a:rPr lang="de-DE" sz="2000" b="1" dirty="0" smtClean="0">
                  <a:solidFill>
                    <a:prstClr val="black"/>
                  </a:solidFill>
                  <a:latin typeface="Helvetica"/>
                </a:rPr>
                <a:t>Zuverlässigkeit</a:t>
              </a:r>
            </a:p>
            <a:p>
              <a:pPr defTabSz="956993"/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angepasste Betriebsweisen, Instand-</a:t>
              </a:r>
              <a:br>
                <a:rPr lang="de-DE" sz="16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600" dirty="0" err="1" smtClean="0">
                  <a:solidFill>
                    <a:prstClr val="black"/>
                  </a:solidFill>
                  <a:latin typeface="Helvetica"/>
                </a:rPr>
                <a:t>haltung</a:t>
              </a:r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, Notfallplan </a:t>
              </a:r>
              <a:endParaRPr lang="de-DE" sz="16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81" name="Gleichschenkliges Dreieck 80"/>
            <p:cNvSpPr/>
            <p:nvPr/>
          </p:nvSpPr>
          <p:spPr>
            <a:xfrm rot="16200000">
              <a:off x="4557688" y="4976804"/>
              <a:ext cx="1060704" cy="462324"/>
            </a:xfrm>
            <a:prstGeom prst="triangl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660085" y="3761402"/>
              <a:ext cx="4162343" cy="1985566"/>
            </a:xfrm>
            <a:prstGeom prst="rect">
              <a:avLst/>
            </a:prstGeom>
            <a:solidFill>
              <a:sysClr val="windowText" lastClr="000000">
                <a:lumMod val="40000"/>
                <a:lumOff val="60000"/>
                <a:alpha val="4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5700" tIns="47850" rIns="95700" bIns="47850" rtlCol="0" anchor="ctr"/>
            <a:lstStyle/>
            <a:p>
              <a:pPr marL="0" marR="0" lvl="0" indent="0" algn="ctr" defTabSz="95699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83" name="Rechteck 82"/>
            <p:cNvSpPr/>
            <p:nvPr/>
          </p:nvSpPr>
          <p:spPr>
            <a:xfrm>
              <a:off x="753433" y="4097787"/>
              <a:ext cx="4477547" cy="1624343"/>
            </a:xfrm>
            <a:prstGeom prst="rect">
              <a:avLst/>
            </a:prstGeom>
          </p:spPr>
          <p:txBody>
            <a:bodyPr wrap="square" lIns="95700" tIns="47850" rIns="95700" bIns="47850">
              <a:spAutoFit/>
            </a:bodyPr>
            <a:lstStyle/>
            <a:p>
              <a:pPr defTabSz="956993"/>
              <a:endParaRPr lang="de-DE" sz="1700" b="1" dirty="0" smtClean="0">
                <a:solidFill>
                  <a:prstClr val="black"/>
                </a:solidFill>
                <a:latin typeface="Helvetica"/>
              </a:endParaRPr>
            </a:p>
            <a:p>
              <a:pPr defTabSz="956993"/>
              <a:r>
                <a:rPr lang="de-DE" sz="2000" b="1" dirty="0" smtClean="0">
                  <a:solidFill>
                    <a:prstClr val="black"/>
                  </a:solidFill>
                  <a:latin typeface="Helvetica"/>
                </a:rPr>
                <a:t>Beziehungen</a:t>
              </a:r>
            </a:p>
            <a:p>
              <a:pPr defTabSz="956993"/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Lieferanten, Facility Services</a:t>
              </a:r>
              <a:br>
                <a:rPr lang="de-DE" sz="1600" dirty="0" smtClean="0">
                  <a:solidFill>
                    <a:prstClr val="black"/>
                  </a:solidFill>
                  <a:latin typeface="Helvetica"/>
                </a:rPr>
              </a:br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Versorgung und Entsorgung</a:t>
              </a:r>
            </a:p>
            <a:p>
              <a:pPr defTabSz="956993"/>
              <a:r>
                <a:rPr lang="de-DE" sz="1600" dirty="0" smtClean="0">
                  <a:solidFill>
                    <a:prstClr val="black"/>
                  </a:solidFill>
                  <a:latin typeface="Helvetica"/>
                </a:rPr>
                <a:t>Absichern, Krisenkommunikation</a:t>
              </a:r>
              <a:endParaRPr lang="de-DE" sz="1600" dirty="0">
                <a:solidFill>
                  <a:prstClr val="black"/>
                </a:solidFill>
                <a:latin typeface="Helvetica"/>
              </a:endParaRPr>
            </a:p>
          </p:txBody>
        </p:sp>
        <p:sp>
          <p:nvSpPr>
            <p:cNvPr id="84" name="Gleichschenkliges Dreieck 83"/>
            <p:cNvSpPr/>
            <p:nvPr/>
          </p:nvSpPr>
          <p:spPr>
            <a:xfrm>
              <a:off x="660085" y="3299165"/>
              <a:ext cx="1060704" cy="462324"/>
            </a:xfrm>
            <a:prstGeom prst="triangl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</p:grpSp>
      <p:sp>
        <p:nvSpPr>
          <p:cNvPr id="85" name="Rechteck 84"/>
          <p:cNvSpPr/>
          <p:nvPr/>
        </p:nvSpPr>
        <p:spPr>
          <a:xfrm>
            <a:off x="3623019" y="2085515"/>
            <a:ext cx="2770674" cy="1747370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lumMod val="75000"/>
                </a:srgbClr>
              </a:gs>
              <a:gs pos="100000">
                <a:srgbClr val="4472C4">
                  <a:lumMod val="50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lIns="36000" tIns="47850" rIns="36000" bIns="47850" rtlCol="0" anchor="t" anchorCtr="0"/>
          <a:lstStyle/>
          <a:p>
            <a:pPr marL="0" marR="0" lvl="0" indent="0" algn="ctr" defTabSz="95699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</a:t>
            </a:r>
          </a:p>
        </p:txBody>
      </p:sp>
      <p:sp>
        <p:nvSpPr>
          <p:cNvPr id="86" name="Rechteck 85"/>
          <p:cNvSpPr/>
          <p:nvPr/>
        </p:nvSpPr>
        <p:spPr>
          <a:xfrm>
            <a:off x="3848825" y="2423807"/>
            <a:ext cx="2388101" cy="4792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3848825" y="3006084"/>
            <a:ext cx="2388101" cy="4792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3818854" y="2362913"/>
            <a:ext cx="2481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6993"/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innovatives Management</a:t>
            </a:r>
          </a:p>
          <a:p>
            <a:pPr defTabSz="956993"/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Transformation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3911964" y="2944166"/>
            <a:ext cx="2481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6993"/>
            <a:r>
              <a:rPr lang="de-DE" sz="1600" dirty="0">
                <a:solidFill>
                  <a:prstClr val="black"/>
                </a:solidFill>
                <a:latin typeface="Helvetica"/>
              </a:rPr>
              <a:t>innovativ, kreativ, agil </a:t>
            </a: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Helvetica"/>
              </a:rPr>
            </a:br>
            <a:r>
              <a:rPr lang="de-DE" sz="1600" dirty="0" smtClean="0">
                <a:solidFill>
                  <a:prstClr val="black"/>
                </a:solidFill>
                <a:latin typeface="Helvetica"/>
              </a:rPr>
              <a:t>und anpassungsfähig </a:t>
            </a:r>
            <a:endParaRPr lang="de-DE" sz="1600" dirty="0">
              <a:solidFill>
                <a:prstClr val="black"/>
              </a:solidFill>
              <a:latin typeface="Helvetica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3889788" y="3456017"/>
            <a:ext cx="234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6993"/>
            <a:r>
              <a:rPr lang="de-DE" b="1" dirty="0" smtClean="0">
                <a:solidFill>
                  <a:prstClr val="white"/>
                </a:solidFill>
                <a:latin typeface="Helvetica"/>
              </a:rPr>
              <a:t>Krisen-Strategie</a:t>
            </a:r>
            <a:endParaRPr lang="de-DE" b="1" dirty="0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804401" y="207194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56993">
              <a:defRPr/>
            </a:pPr>
            <a:r>
              <a:rPr lang="de-DE" b="1" kern="0" dirty="0">
                <a:solidFill>
                  <a:prstClr val="white"/>
                </a:solidFill>
                <a:latin typeface="Helvetica"/>
              </a:rPr>
              <a:t>Krisen Team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92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95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6" name="Ellipse 95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7" name="Ellipse 96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8" name="Ellipse 97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99" name="Ellipse 98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0" name="Ellipse 99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1" name="Ellipse 100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2" name="Ellipse 101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3" name="Ellipse 102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4" name="Ellipse 103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5" name="Ellipse 104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6" name="Ellipse 105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7" name="Ellipse 106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8" name="Ellipse 107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09" name="Ellipse 108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0" name="Ellipse 109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1" name="Ellipse 110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2" name="Ellipse 111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3" name="Ellipse 112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4" name="Ellipse 113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39984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35935" y="4840433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4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5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6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7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20" name="Line 176"/>
          <p:cNvSpPr>
            <a:spLocks noChangeShapeType="1"/>
          </p:cNvSpPr>
          <p:nvPr/>
        </p:nvSpPr>
        <p:spPr bwMode="auto">
          <a:xfrm flipV="1">
            <a:off x="453782" y="4647642"/>
            <a:ext cx="8005215" cy="450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1" name="Line 177"/>
          <p:cNvSpPr>
            <a:spLocks noChangeShapeType="1"/>
          </p:cNvSpPr>
          <p:nvPr/>
        </p:nvSpPr>
        <p:spPr bwMode="auto">
          <a:xfrm flipV="1">
            <a:off x="464440" y="1186262"/>
            <a:ext cx="27450" cy="34445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491890" y="1778208"/>
            <a:ext cx="1939925" cy="20736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6200000">
            <a:off x="-522490" y="34302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Kapazität BIP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882215" y="47987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Zeit</a:t>
            </a:r>
            <a:endParaRPr lang="de-DE" b="1" dirty="0">
              <a:solidFill>
                <a:srgbClr val="000000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 flipH="1" flipV="1">
            <a:off x="2432958" y="1778208"/>
            <a:ext cx="379892" cy="2807913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2036312" y="2820452"/>
            <a:ext cx="121058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A8324"/>
                </a:solidFill>
              </a:rPr>
              <a:t>Eskalation</a:t>
            </a:r>
            <a:endParaRPr lang="de-DE" sz="1600" b="1" dirty="0">
              <a:solidFill>
                <a:srgbClr val="FA8324"/>
              </a:solidFill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2800681" y="1413944"/>
            <a:ext cx="5856660" cy="3142603"/>
          </a:xfrm>
          <a:custGeom>
            <a:avLst/>
            <a:gdLst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5004099"/>
              <a:gd name="connsiteY0" fmla="*/ 2382238 h 2382238"/>
              <a:gd name="connsiteX1" fmla="*/ 1244899 w 5004099"/>
              <a:gd name="connsiteY1" fmla="*/ 1790700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3039793 w 5004099"/>
              <a:gd name="connsiteY3" fmla="*/ 1075763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498084"/>
              <a:gd name="connsiteY0" fmla="*/ 2382238 h 2382238"/>
              <a:gd name="connsiteX1" fmla="*/ 1374895 w 5498084"/>
              <a:gd name="connsiteY1" fmla="*/ 1983935 h 2382238"/>
              <a:gd name="connsiteX2" fmla="*/ 1925307 w 5498084"/>
              <a:gd name="connsiteY2" fmla="*/ 1339972 h 2382238"/>
              <a:gd name="connsiteX3" fmla="*/ 3039793 w 5498084"/>
              <a:gd name="connsiteY3" fmla="*/ 1075763 h 2382238"/>
              <a:gd name="connsiteX4" fmla="*/ 3759499 w 5498084"/>
              <a:gd name="connsiteY4" fmla="*/ 292100 h 2382238"/>
              <a:gd name="connsiteX5" fmla="*/ 5004099 w 5498084"/>
              <a:gd name="connsiteY5" fmla="*/ 0 h 2382238"/>
              <a:gd name="connsiteX6" fmla="*/ 5498084 w 5498084"/>
              <a:gd name="connsiteY6" fmla="*/ 12078 h 2382238"/>
              <a:gd name="connsiteX0" fmla="*/ 0 w 5498084"/>
              <a:gd name="connsiteY0" fmla="*/ 2370160 h 2370160"/>
              <a:gd name="connsiteX1" fmla="*/ 1374895 w 5498084"/>
              <a:gd name="connsiteY1" fmla="*/ 1971857 h 2370160"/>
              <a:gd name="connsiteX2" fmla="*/ 1925307 w 5498084"/>
              <a:gd name="connsiteY2" fmla="*/ 1327894 h 2370160"/>
              <a:gd name="connsiteX3" fmla="*/ 3039793 w 5498084"/>
              <a:gd name="connsiteY3" fmla="*/ 1063685 h 2370160"/>
              <a:gd name="connsiteX4" fmla="*/ 3759499 w 5498084"/>
              <a:gd name="connsiteY4" fmla="*/ 280022 h 2370160"/>
              <a:gd name="connsiteX5" fmla="*/ 5004100 w 5498084"/>
              <a:gd name="connsiteY5" fmla="*/ 60384 h 2370160"/>
              <a:gd name="connsiteX6" fmla="*/ 5498084 w 5498084"/>
              <a:gd name="connsiteY6" fmla="*/ 0 h 2370160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5004100 w 5732076"/>
              <a:gd name="connsiteY5" fmla="*/ 24153 h 2333929"/>
              <a:gd name="connsiteX6" fmla="*/ 5732076 w 5732076"/>
              <a:gd name="connsiteY6" fmla="*/ 0 h 2333929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4536114 w 5732076"/>
              <a:gd name="connsiteY5" fmla="*/ 48307 h 2333929"/>
              <a:gd name="connsiteX6" fmla="*/ 5732076 w 5732076"/>
              <a:gd name="connsiteY6" fmla="*/ 0 h 2333929"/>
              <a:gd name="connsiteX0" fmla="*/ 0 w 5277090"/>
              <a:gd name="connsiteY0" fmla="*/ 2285622 h 2285622"/>
              <a:gd name="connsiteX1" fmla="*/ 1374895 w 5277090"/>
              <a:gd name="connsiteY1" fmla="*/ 1887319 h 2285622"/>
              <a:gd name="connsiteX2" fmla="*/ 1925307 w 5277090"/>
              <a:gd name="connsiteY2" fmla="*/ 1243356 h 2285622"/>
              <a:gd name="connsiteX3" fmla="*/ 3039793 w 5277090"/>
              <a:gd name="connsiteY3" fmla="*/ 979147 h 2285622"/>
              <a:gd name="connsiteX4" fmla="*/ 3759499 w 5277090"/>
              <a:gd name="connsiteY4" fmla="*/ 195484 h 2285622"/>
              <a:gd name="connsiteX5" fmla="*/ 4536114 w 5277090"/>
              <a:gd name="connsiteY5" fmla="*/ 0 h 2285622"/>
              <a:gd name="connsiteX6" fmla="*/ 5277090 w 5277090"/>
              <a:gd name="connsiteY6" fmla="*/ 36233 h 2285622"/>
              <a:gd name="connsiteX0" fmla="*/ 0 w 5147094"/>
              <a:gd name="connsiteY0" fmla="*/ 2370161 h 2370161"/>
              <a:gd name="connsiteX1" fmla="*/ 1374895 w 5147094"/>
              <a:gd name="connsiteY1" fmla="*/ 1971858 h 2370161"/>
              <a:gd name="connsiteX2" fmla="*/ 1925307 w 5147094"/>
              <a:gd name="connsiteY2" fmla="*/ 1327895 h 2370161"/>
              <a:gd name="connsiteX3" fmla="*/ 3039793 w 5147094"/>
              <a:gd name="connsiteY3" fmla="*/ 1063686 h 2370161"/>
              <a:gd name="connsiteX4" fmla="*/ 3759499 w 5147094"/>
              <a:gd name="connsiteY4" fmla="*/ 280023 h 2370161"/>
              <a:gd name="connsiteX5" fmla="*/ 4536114 w 5147094"/>
              <a:gd name="connsiteY5" fmla="*/ 84539 h 2370161"/>
              <a:gd name="connsiteX6" fmla="*/ 5147094 w 5147094"/>
              <a:gd name="connsiteY6" fmla="*/ 0 h 2370161"/>
              <a:gd name="connsiteX0" fmla="*/ 0 w 5251090"/>
              <a:gd name="connsiteY0" fmla="*/ 2394316 h 2394316"/>
              <a:gd name="connsiteX1" fmla="*/ 1374895 w 5251090"/>
              <a:gd name="connsiteY1" fmla="*/ 1996013 h 2394316"/>
              <a:gd name="connsiteX2" fmla="*/ 1925307 w 5251090"/>
              <a:gd name="connsiteY2" fmla="*/ 1352050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1996013 h 2394316"/>
              <a:gd name="connsiteX2" fmla="*/ 2065695 w 5251090"/>
              <a:gd name="connsiteY2" fmla="*/ 1382557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511757 w 5251090"/>
              <a:gd name="connsiteY4" fmla="*/ 327059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511757 w 5251090"/>
              <a:gd name="connsiteY4" fmla="*/ 327059 h 2394316"/>
              <a:gd name="connsiteX5" fmla="*/ 4412243 w 5251090"/>
              <a:gd name="connsiteY5" fmla="*/ 55306 h 2394316"/>
              <a:gd name="connsiteX6" fmla="*/ 5251090 w 5251090"/>
              <a:gd name="connsiteY6" fmla="*/ 0 h 239431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511757 w 5077670"/>
              <a:gd name="connsiteY4" fmla="*/ 449089 h 2516346"/>
              <a:gd name="connsiteX5" fmla="*/ 4412243 w 5077670"/>
              <a:gd name="connsiteY5" fmla="*/ 177336 h 2516346"/>
              <a:gd name="connsiteX6" fmla="*/ 5077670 w 5077670"/>
              <a:gd name="connsiteY6" fmla="*/ 0 h 251634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297047 w 5077670"/>
              <a:gd name="connsiteY4" fmla="*/ 479596 h 2516346"/>
              <a:gd name="connsiteX5" fmla="*/ 4412243 w 5077670"/>
              <a:gd name="connsiteY5" fmla="*/ 177336 h 2516346"/>
              <a:gd name="connsiteX6" fmla="*/ 5077670 w 5077670"/>
              <a:gd name="connsiteY6" fmla="*/ 0 h 251634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297047 w 5077670"/>
              <a:gd name="connsiteY4" fmla="*/ 479596 h 2516346"/>
              <a:gd name="connsiteX5" fmla="*/ 4214049 w 5077670"/>
              <a:gd name="connsiteY5" fmla="*/ 146829 h 2516346"/>
              <a:gd name="connsiteX6" fmla="*/ 5077670 w 5077670"/>
              <a:gd name="connsiteY6" fmla="*/ 0 h 251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7670" h="2516346">
                <a:moveTo>
                  <a:pt x="0" y="2516346"/>
                </a:moveTo>
                <a:cubicBezTo>
                  <a:pt x="437091" y="2463429"/>
                  <a:pt x="1030613" y="2416326"/>
                  <a:pt x="1374895" y="2247700"/>
                </a:cubicBezTo>
                <a:cubicBezTo>
                  <a:pt x="1719177" y="2079074"/>
                  <a:pt x="1829503" y="1654678"/>
                  <a:pt x="2065695" y="1504587"/>
                </a:cubicBezTo>
                <a:cubicBezTo>
                  <a:pt x="2301888" y="1354496"/>
                  <a:pt x="2586825" y="1517986"/>
                  <a:pt x="2792050" y="1347154"/>
                </a:cubicBezTo>
                <a:cubicBezTo>
                  <a:pt x="2997275" y="1176322"/>
                  <a:pt x="3060047" y="679650"/>
                  <a:pt x="3297047" y="479596"/>
                </a:cubicBezTo>
                <a:cubicBezTo>
                  <a:pt x="3534047" y="279542"/>
                  <a:pt x="4214049" y="146829"/>
                  <a:pt x="4214049" y="146829"/>
                </a:cubicBezTo>
                <a:lnTo>
                  <a:pt x="5077670" y="0"/>
                </a:lnTo>
              </a:path>
            </a:pathLst>
          </a:custGeom>
          <a:noFill/>
          <a:ln w="28575">
            <a:solidFill>
              <a:srgbClr val="FA83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xplosion 1 40"/>
          <p:cNvSpPr/>
          <p:nvPr/>
        </p:nvSpPr>
        <p:spPr>
          <a:xfrm>
            <a:off x="1519430" y="1235094"/>
            <a:ext cx="1251670" cy="91440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Krise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209496" y="3023263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3557"/>
                </a:solidFill>
              </a:rPr>
              <a:t>Krisen.</a:t>
            </a:r>
            <a:br>
              <a:rPr lang="de-DE" sz="1600" b="1" dirty="0" smtClean="0">
                <a:solidFill>
                  <a:srgbClr val="003557"/>
                </a:solidFill>
              </a:rPr>
            </a:br>
            <a:r>
              <a:rPr lang="de-DE" sz="1600" b="1" dirty="0" err="1" smtClean="0">
                <a:solidFill>
                  <a:srgbClr val="003557"/>
                </a:solidFill>
              </a:rPr>
              <a:t>reaktion</a:t>
            </a:r>
            <a:endParaRPr lang="de-DE" sz="1600" b="1" dirty="0">
              <a:solidFill>
                <a:srgbClr val="003557"/>
              </a:solidFill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3301500" y="3655589"/>
            <a:ext cx="581810" cy="758952"/>
            <a:chOff x="3943607" y="2173031"/>
            <a:chExt cx="581810" cy="758952"/>
          </a:xfrm>
        </p:grpSpPr>
        <p:sp>
          <p:nvSpPr>
            <p:cNvPr id="44" name="Flussdiagramm: Mehrere Dokumente 43"/>
            <p:cNvSpPr/>
            <p:nvPr/>
          </p:nvSpPr>
          <p:spPr>
            <a:xfrm>
              <a:off x="3943607" y="2173031"/>
              <a:ext cx="581810" cy="75895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5" name="Gerader Verbinder 44"/>
            <p:cNvCxnSpPr/>
            <p:nvPr/>
          </p:nvCxnSpPr>
          <p:spPr>
            <a:xfrm>
              <a:off x="4005599" y="255250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>
              <a:off x="4005599" y="2682631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4005599" y="26220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>
              <a:off x="4005599" y="27363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4005599" y="244582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/>
          <p:cNvGrpSpPr/>
          <p:nvPr/>
        </p:nvGrpSpPr>
        <p:grpSpPr>
          <a:xfrm>
            <a:off x="4278114" y="3365281"/>
            <a:ext cx="581810" cy="758952"/>
            <a:chOff x="3943607" y="2173031"/>
            <a:chExt cx="581810" cy="758952"/>
          </a:xfrm>
        </p:grpSpPr>
        <p:sp>
          <p:nvSpPr>
            <p:cNvPr id="51" name="Flussdiagramm: Mehrere Dokumente 50"/>
            <p:cNvSpPr/>
            <p:nvPr/>
          </p:nvSpPr>
          <p:spPr>
            <a:xfrm>
              <a:off x="3943607" y="2173031"/>
              <a:ext cx="581810" cy="75895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2" name="Gerader Verbinder 51"/>
            <p:cNvCxnSpPr/>
            <p:nvPr/>
          </p:nvCxnSpPr>
          <p:spPr>
            <a:xfrm>
              <a:off x="4005599" y="255250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4005599" y="2682631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4005599" y="26220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/>
            <p:cNvCxnSpPr/>
            <p:nvPr/>
          </p:nvCxnSpPr>
          <p:spPr>
            <a:xfrm>
              <a:off x="4005599" y="27363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>
              <a:off x="4005599" y="244582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5327682" y="2977938"/>
            <a:ext cx="581810" cy="758952"/>
            <a:chOff x="3943607" y="2173031"/>
            <a:chExt cx="581810" cy="758952"/>
          </a:xfrm>
        </p:grpSpPr>
        <p:sp>
          <p:nvSpPr>
            <p:cNvPr id="58" name="Flussdiagramm: Mehrere Dokumente 57"/>
            <p:cNvSpPr/>
            <p:nvPr/>
          </p:nvSpPr>
          <p:spPr>
            <a:xfrm>
              <a:off x="3943607" y="2173031"/>
              <a:ext cx="581810" cy="75895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Gerader Verbinder 58"/>
            <p:cNvCxnSpPr/>
            <p:nvPr/>
          </p:nvCxnSpPr>
          <p:spPr>
            <a:xfrm>
              <a:off x="4005599" y="255250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/>
            <p:nvPr/>
          </p:nvCxnSpPr>
          <p:spPr>
            <a:xfrm>
              <a:off x="4005599" y="2682631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4005599" y="26220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4005599" y="27363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4005599" y="244582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6309187" y="2282141"/>
            <a:ext cx="581810" cy="758952"/>
            <a:chOff x="3943607" y="2173031"/>
            <a:chExt cx="581810" cy="758952"/>
          </a:xfrm>
        </p:grpSpPr>
        <p:sp>
          <p:nvSpPr>
            <p:cNvPr id="65" name="Flussdiagramm: Mehrere Dokumente 64"/>
            <p:cNvSpPr/>
            <p:nvPr/>
          </p:nvSpPr>
          <p:spPr>
            <a:xfrm>
              <a:off x="3943607" y="2173031"/>
              <a:ext cx="581810" cy="75895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Gerader Verbinder 65"/>
            <p:cNvCxnSpPr/>
            <p:nvPr/>
          </p:nvCxnSpPr>
          <p:spPr>
            <a:xfrm>
              <a:off x="4005599" y="255250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>
              <a:off x="4005599" y="2682631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>
              <a:off x="4005599" y="26220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/>
            <p:cNvCxnSpPr/>
            <p:nvPr/>
          </p:nvCxnSpPr>
          <p:spPr>
            <a:xfrm>
              <a:off x="4005599" y="27363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>
              <a:off x="4005599" y="244582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/>
          <p:nvPr/>
        </p:nvGrpSpPr>
        <p:grpSpPr>
          <a:xfrm>
            <a:off x="7553716" y="2083365"/>
            <a:ext cx="581810" cy="758952"/>
            <a:chOff x="3943607" y="2173031"/>
            <a:chExt cx="581810" cy="758952"/>
          </a:xfrm>
        </p:grpSpPr>
        <p:sp>
          <p:nvSpPr>
            <p:cNvPr id="72" name="Flussdiagramm: Mehrere Dokumente 71"/>
            <p:cNvSpPr/>
            <p:nvPr/>
          </p:nvSpPr>
          <p:spPr>
            <a:xfrm>
              <a:off x="3943607" y="2173031"/>
              <a:ext cx="581810" cy="75895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3" name="Gerader Verbinder 72"/>
            <p:cNvCxnSpPr/>
            <p:nvPr/>
          </p:nvCxnSpPr>
          <p:spPr>
            <a:xfrm>
              <a:off x="4005599" y="255250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>
              <a:off x="4005599" y="2682631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>
              <a:off x="4005599" y="26220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>
              <a:off x="4005599" y="2736363"/>
              <a:ext cx="36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/>
            <p:nvPr/>
          </p:nvCxnSpPr>
          <p:spPr>
            <a:xfrm>
              <a:off x="4005599" y="2445827"/>
              <a:ext cx="2564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feld 77"/>
          <p:cNvSpPr txBox="1"/>
          <p:nvPr/>
        </p:nvSpPr>
        <p:spPr>
          <a:xfrm>
            <a:off x="4054237" y="2888146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3557"/>
                </a:solidFill>
              </a:rPr>
              <a:t>Anlauf</a:t>
            </a:r>
            <a:endParaRPr lang="de-DE" sz="1600" b="1" dirty="0">
              <a:solidFill>
                <a:srgbClr val="003557"/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50175" y="2395184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3557"/>
                </a:solidFill>
              </a:rPr>
              <a:t>Not-</a:t>
            </a:r>
            <a:br>
              <a:rPr lang="de-DE" sz="1600" b="1" dirty="0" smtClean="0">
                <a:solidFill>
                  <a:srgbClr val="003557"/>
                </a:solidFill>
              </a:rPr>
            </a:br>
            <a:r>
              <a:rPr lang="de-DE" sz="1600" b="1" dirty="0" smtClean="0">
                <a:solidFill>
                  <a:srgbClr val="003557"/>
                </a:solidFill>
              </a:rPr>
              <a:t>betrieb</a:t>
            </a:r>
            <a:endParaRPr lang="de-DE" sz="1600" b="1" dirty="0">
              <a:solidFill>
                <a:srgbClr val="003557"/>
              </a:solidFill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5961616" y="1665701"/>
            <a:ext cx="1290738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3557"/>
                </a:solidFill>
              </a:rPr>
              <a:t>Wieder-</a:t>
            </a:r>
          </a:p>
          <a:p>
            <a:r>
              <a:rPr lang="de-DE" sz="1600" b="1" dirty="0" err="1" smtClean="0">
                <a:solidFill>
                  <a:srgbClr val="003557"/>
                </a:solidFill>
              </a:rPr>
              <a:t>herstellung</a:t>
            </a:r>
            <a:endParaRPr lang="de-DE" sz="1600" b="1" dirty="0">
              <a:solidFill>
                <a:srgbClr val="003557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7114679" y="1450422"/>
            <a:ext cx="1576072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3557"/>
                </a:solidFill>
              </a:rPr>
              <a:t>Normalbetrieb</a:t>
            </a:r>
          </a:p>
          <a:p>
            <a:r>
              <a:rPr lang="de-DE" sz="1600" b="1" dirty="0" smtClean="0">
                <a:solidFill>
                  <a:srgbClr val="003557"/>
                </a:solidFill>
              </a:rPr>
              <a:t>Nach Krise</a:t>
            </a:r>
            <a:endParaRPr lang="de-DE" sz="1600" b="1" dirty="0">
              <a:solidFill>
                <a:srgbClr val="003557"/>
              </a:solidFill>
            </a:endParaRPr>
          </a:p>
        </p:txBody>
      </p:sp>
      <p:sp>
        <p:nvSpPr>
          <p:cNvPr id="82" name="Line 176"/>
          <p:cNvSpPr>
            <a:spLocks noChangeShapeType="1"/>
          </p:cNvSpPr>
          <p:nvPr/>
        </p:nvSpPr>
        <p:spPr bwMode="auto">
          <a:xfrm>
            <a:off x="2549186" y="960274"/>
            <a:ext cx="4730064" cy="0"/>
          </a:xfrm>
          <a:prstGeom prst="line">
            <a:avLst/>
          </a:prstGeom>
          <a:noFill/>
          <a:ln w="28575">
            <a:solidFill>
              <a:srgbClr val="FA8324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3707492" y="493092"/>
            <a:ext cx="209544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Krisen - Strategie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3207941" y="983091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A8324"/>
                </a:solidFill>
              </a:rPr>
              <a:t>angepasste Betriebsweisen</a:t>
            </a:r>
            <a:endParaRPr lang="de-DE" b="1" dirty="0">
              <a:solidFill>
                <a:srgbClr val="FA8324"/>
              </a:solidFill>
            </a:endParaRPr>
          </a:p>
        </p:txBody>
      </p:sp>
      <p:sp>
        <p:nvSpPr>
          <p:cNvPr id="86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9" name="Abgerundetes Rechteck 108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10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7541275" y="635822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    V</a:t>
            </a:r>
            <a:r>
              <a:rPr lang="de-DE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endParaRPr lang="de-DE" sz="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12" name="Gruppieren 111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113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4" name="Ellipse 113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6" name="Ellipse 115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7" name="Ellipse 116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8" name="Ellipse 117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19" name="Ellipse 118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0" name="Ellipse 119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1" name="Ellipse 120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2" name="Ellipse 121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3" name="Ellipse 122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4" name="Ellipse 123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5" name="Ellipse 124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6" name="Ellipse 125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7" name="Ellipse 126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8" name="Ellipse 127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29" name="Ellipse 128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30" name="Ellipse 129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31" name="Ellipse 130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32" name="Ellipse 131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5072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32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303463" y="1517324"/>
            <a:ext cx="6624636" cy="311783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Die </a:t>
            </a:r>
            <a:r>
              <a:rPr lang="de-DE" sz="2000" dirty="0">
                <a:solidFill>
                  <a:srgbClr val="000000"/>
                </a:solidFill>
              </a:rPr>
              <a:t>aktuelle </a:t>
            </a:r>
            <a:r>
              <a:rPr lang="de-DE" sz="2000" dirty="0" smtClean="0">
                <a:solidFill>
                  <a:srgbClr val="000000"/>
                </a:solidFill>
              </a:rPr>
              <a:t>Krise stellt uns vor große, neue Herausforderungen.</a:t>
            </a:r>
          </a:p>
          <a:p>
            <a:pPr>
              <a:spcAft>
                <a:spcPts val="1200"/>
              </a:spcAft>
            </a:pPr>
            <a:r>
              <a:rPr lang="de-DE" sz="2000" dirty="0" smtClean="0"/>
              <a:t>Die Belastungsprobe = Bewährungsprobe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Diese ist eine Chance zum Wandel hin zu einem prozessorientiertem FM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2000" dirty="0" smtClean="0"/>
              <a:t>Die Bedeutung des FM für das Unternehmen wird offensichtlich</a:t>
            </a:r>
          </a:p>
          <a:p>
            <a:pPr>
              <a:spcAft>
                <a:spcPts val="1200"/>
              </a:spcAft>
            </a:pPr>
            <a:r>
              <a:rPr lang="de-DE" sz="2000" dirty="0" smtClean="0"/>
              <a:t>Die Zusammenarbeit zwischen FM und Unternehmen wird enger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>
          <a:xfrm>
            <a:off x="2176902" y="713581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Fazit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513238" y="675701"/>
            <a:ext cx="1414861" cy="565460"/>
          </a:xfrm>
          <a:prstGeom prst="roundRect">
            <a:avLst>
              <a:gd name="adj" fmla="val 12167"/>
            </a:avLst>
          </a:prstGeom>
          <a:solidFill>
            <a:srgbClr val="00355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7470650" y="620576"/>
            <a:ext cx="1630761" cy="212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Krisen-Strategie</a:t>
            </a:r>
            <a:br>
              <a:rPr lang="de-DE" sz="1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de-DE" sz="1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7849505" y="875446"/>
            <a:ext cx="377944" cy="329092"/>
            <a:chOff x="418493" y="2482086"/>
            <a:chExt cx="1626297" cy="1568477"/>
          </a:xfrm>
          <a:solidFill>
            <a:schemeClr val="accent2">
              <a:lumMod val="75000"/>
            </a:schemeClr>
          </a:solidFill>
        </p:grpSpPr>
        <p:sp>
          <p:nvSpPr>
            <p:cNvPr id="19" name="Ellipse 10"/>
            <p:cNvSpPr/>
            <p:nvPr/>
          </p:nvSpPr>
          <p:spPr>
            <a:xfrm>
              <a:off x="451903" y="2561603"/>
              <a:ext cx="1516644" cy="1434556"/>
            </a:xfrm>
            <a:custGeom>
              <a:avLst/>
              <a:gdLst>
                <a:gd name="connsiteX0" fmla="*/ 0 w 1000674"/>
                <a:gd name="connsiteY0" fmla="*/ 475776 h 951551"/>
                <a:gd name="connsiteX1" fmla="*/ 500337 w 1000674"/>
                <a:gd name="connsiteY1" fmla="*/ 0 h 951551"/>
                <a:gd name="connsiteX2" fmla="*/ 1000674 w 1000674"/>
                <a:gd name="connsiteY2" fmla="*/ 475776 h 951551"/>
                <a:gd name="connsiteX3" fmla="*/ 500337 w 1000674"/>
                <a:gd name="connsiteY3" fmla="*/ 951552 h 951551"/>
                <a:gd name="connsiteX4" fmla="*/ 0 w 1000674"/>
                <a:gd name="connsiteY4" fmla="*/ 475776 h 951551"/>
                <a:gd name="connsiteX0" fmla="*/ 0 w 1008138"/>
                <a:gd name="connsiteY0" fmla="*/ 506254 h 982030"/>
                <a:gd name="connsiteX1" fmla="*/ 500337 w 1008138"/>
                <a:gd name="connsiteY1" fmla="*/ 30478 h 982030"/>
                <a:gd name="connsiteX2" fmla="*/ 780121 w 1008138"/>
                <a:gd name="connsiteY2" fmla="*/ 97946 h 982030"/>
                <a:gd name="connsiteX3" fmla="*/ 1000674 w 1008138"/>
                <a:gd name="connsiteY3" fmla="*/ 506254 h 982030"/>
                <a:gd name="connsiteX4" fmla="*/ 500337 w 1008138"/>
                <a:gd name="connsiteY4" fmla="*/ 982030 h 982030"/>
                <a:gd name="connsiteX5" fmla="*/ 0 w 1008138"/>
                <a:gd name="connsiteY5" fmla="*/ 506254 h 982030"/>
                <a:gd name="connsiteX0" fmla="*/ 0 w 1025584"/>
                <a:gd name="connsiteY0" fmla="*/ 506254 h 982030"/>
                <a:gd name="connsiteX1" fmla="*/ 500337 w 1025584"/>
                <a:gd name="connsiteY1" fmla="*/ 30478 h 982030"/>
                <a:gd name="connsiteX2" fmla="*/ 780121 w 1025584"/>
                <a:gd name="connsiteY2" fmla="*/ 97946 h 982030"/>
                <a:gd name="connsiteX3" fmla="*/ 932521 w 1025584"/>
                <a:gd name="connsiteY3" fmla="*/ 256695 h 982030"/>
                <a:gd name="connsiteX4" fmla="*/ 1000674 w 1025584"/>
                <a:gd name="connsiteY4" fmla="*/ 506254 h 982030"/>
                <a:gd name="connsiteX5" fmla="*/ 500337 w 1025584"/>
                <a:gd name="connsiteY5" fmla="*/ 982030 h 982030"/>
                <a:gd name="connsiteX6" fmla="*/ 0 w 1025584"/>
                <a:gd name="connsiteY6" fmla="*/ 506254 h 982030"/>
                <a:gd name="connsiteX0" fmla="*/ 0 w 1001185"/>
                <a:gd name="connsiteY0" fmla="*/ 506254 h 984857"/>
                <a:gd name="connsiteX1" fmla="*/ 500337 w 1001185"/>
                <a:gd name="connsiteY1" fmla="*/ 30478 h 984857"/>
                <a:gd name="connsiteX2" fmla="*/ 780121 w 1001185"/>
                <a:gd name="connsiteY2" fmla="*/ 97946 h 984857"/>
                <a:gd name="connsiteX3" fmla="*/ 932521 w 1001185"/>
                <a:gd name="connsiteY3" fmla="*/ 256695 h 984857"/>
                <a:gd name="connsiteX4" fmla="*/ 1000674 w 1001185"/>
                <a:gd name="connsiteY4" fmla="*/ 506254 h 984857"/>
                <a:gd name="connsiteX5" fmla="*/ 900771 w 1001185"/>
                <a:gd name="connsiteY5" fmla="*/ 694845 h 984857"/>
                <a:gd name="connsiteX6" fmla="*/ 500337 w 1001185"/>
                <a:gd name="connsiteY6" fmla="*/ 982030 h 984857"/>
                <a:gd name="connsiteX7" fmla="*/ 0 w 1001185"/>
                <a:gd name="connsiteY7" fmla="*/ 506254 h 984857"/>
                <a:gd name="connsiteX0" fmla="*/ 0 w 1001185"/>
                <a:gd name="connsiteY0" fmla="*/ 506254 h 1002053"/>
                <a:gd name="connsiteX1" fmla="*/ 500337 w 1001185"/>
                <a:gd name="connsiteY1" fmla="*/ 30478 h 1002053"/>
                <a:gd name="connsiteX2" fmla="*/ 780121 w 1001185"/>
                <a:gd name="connsiteY2" fmla="*/ 97946 h 1002053"/>
                <a:gd name="connsiteX3" fmla="*/ 932521 w 1001185"/>
                <a:gd name="connsiteY3" fmla="*/ 256695 h 1002053"/>
                <a:gd name="connsiteX4" fmla="*/ 1000674 w 1001185"/>
                <a:gd name="connsiteY4" fmla="*/ 506254 h 1002053"/>
                <a:gd name="connsiteX5" fmla="*/ 900771 w 1001185"/>
                <a:gd name="connsiteY5" fmla="*/ 694845 h 1002053"/>
                <a:gd name="connsiteX6" fmla="*/ 697572 w 1001185"/>
                <a:gd name="connsiteY6" fmla="*/ 891695 h 1002053"/>
                <a:gd name="connsiteX7" fmla="*/ 500337 w 1001185"/>
                <a:gd name="connsiteY7" fmla="*/ 982030 h 1002053"/>
                <a:gd name="connsiteX8" fmla="*/ 0 w 1001185"/>
                <a:gd name="connsiteY8" fmla="*/ 506254 h 1002053"/>
                <a:gd name="connsiteX0" fmla="*/ 3959 w 1005144"/>
                <a:gd name="connsiteY0" fmla="*/ 506254 h 986819"/>
                <a:gd name="connsiteX1" fmla="*/ 504296 w 1005144"/>
                <a:gd name="connsiteY1" fmla="*/ 30478 h 986819"/>
                <a:gd name="connsiteX2" fmla="*/ 784080 w 1005144"/>
                <a:gd name="connsiteY2" fmla="*/ 97946 h 986819"/>
                <a:gd name="connsiteX3" fmla="*/ 936480 w 1005144"/>
                <a:gd name="connsiteY3" fmla="*/ 256695 h 986819"/>
                <a:gd name="connsiteX4" fmla="*/ 1004633 w 1005144"/>
                <a:gd name="connsiteY4" fmla="*/ 506254 h 986819"/>
                <a:gd name="connsiteX5" fmla="*/ 904730 w 1005144"/>
                <a:gd name="connsiteY5" fmla="*/ 694845 h 986819"/>
                <a:gd name="connsiteX6" fmla="*/ 701531 w 1005144"/>
                <a:gd name="connsiteY6" fmla="*/ 891695 h 986819"/>
                <a:gd name="connsiteX7" fmla="*/ 504296 w 1005144"/>
                <a:gd name="connsiteY7" fmla="*/ 982030 h 986819"/>
                <a:gd name="connsiteX8" fmla="*/ 282431 w 1005144"/>
                <a:gd name="connsiteY8" fmla="*/ 923445 h 986819"/>
                <a:gd name="connsiteX9" fmla="*/ 3959 w 1005144"/>
                <a:gd name="connsiteY9" fmla="*/ 506254 h 986819"/>
                <a:gd name="connsiteX0" fmla="*/ 18498 w 1019683"/>
                <a:gd name="connsiteY0" fmla="*/ 506254 h 982723"/>
                <a:gd name="connsiteX1" fmla="*/ 518835 w 1019683"/>
                <a:gd name="connsiteY1" fmla="*/ 30478 h 982723"/>
                <a:gd name="connsiteX2" fmla="*/ 798619 w 1019683"/>
                <a:gd name="connsiteY2" fmla="*/ 97946 h 982723"/>
                <a:gd name="connsiteX3" fmla="*/ 951019 w 1019683"/>
                <a:gd name="connsiteY3" fmla="*/ 256695 h 982723"/>
                <a:gd name="connsiteX4" fmla="*/ 1019172 w 1019683"/>
                <a:gd name="connsiteY4" fmla="*/ 506254 h 982723"/>
                <a:gd name="connsiteX5" fmla="*/ 919269 w 1019683"/>
                <a:gd name="connsiteY5" fmla="*/ 694845 h 982723"/>
                <a:gd name="connsiteX6" fmla="*/ 716070 w 1019683"/>
                <a:gd name="connsiteY6" fmla="*/ 891695 h 982723"/>
                <a:gd name="connsiteX7" fmla="*/ 518835 w 1019683"/>
                <a:gd name="connsiteY7" fmla="*/ 982030 h 982723"/>
                <a:gd name="connsiteX8" fmla="*/ 296970 w 1019683"/>
                <a:gd name="connsiteY8" fmla="*/ 923445 h 982723"/>
                <a:gd name="connsiteX9" fmla="*/ 125520 w 1019683"/>
                <a:gd name="connsiteY9" fmla="*/ 751995 h 982723"/>
                <a:gd name="connsiteX10" fmla="*/ 18498 w 1019683"/>
                <a:gd name="connsiteY10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518835 w 1019683"/>
                <a:gd name="connsiteY2" fmla="*/ 30478 h 982723"/>
                <a:gd name="connsiteX3" fmla="*/ 798619 w 1019683"/>
                <a:gd name="connsiteY3" fmla="*/ 97946 h 982723"/>
                <a:gd name="connsiteX4" fmla="*/ 951019 w 1019683"/>
                <a:gd name="connsiteY4" fmla="*/ 256695 h 982723"/>
                <a:gd name="connsiteX5" fmla="*/ 1019172 w 1019683"/>
                <a:gd name="connsiteY5" fmla="*/ 506254 h 982723"/>
                <a:gd name="connsiteX6" fmla="*/ 919269 w 1019683"/>
                <a:gd name="connsiteY6" fmla="*/ 694845 h 982723"/>
                <a:gd name="connsiteX7" fmla="*/ 716070 w 1019683"/>
                <a:gd name="connsiteY7" fmla="*/ 891695 h 982723"/>
                <a:gd name="connsiteX8" fmla="*/ 518835 w 1019683"/>
                <a:gd name="connsiteY8" fmla="*/ 982030 h 982723"/>
                <a:gd name="connsiteX9" fmla="*/ 296970 w 1019683"/>
                <a:gd name="connsiteY9" fmla="*/ 923445 h 982723"/>
                <a:gd name="connsiteX10" fmla="*/ 125520 w 1019683"/>
                <a:gd name="connsiteY10" fmla="*/ 751995 h 982723"/>
                <a:gd name="connsiteX11" fmla="*/ 18498 w 1019683"/>
                <a:gd name="connsiteY11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518835 w 1019683"/>
                <a:gd name="connsiteY3" fmla="*/ 30478 h 982723"/>
                <a:gd name="connsiteX4" fmla="*/ 798619 w 1019683"/>
                <a:gd name="connsiteY4" fmla="*/ 97946 h 982723"/>
                <a:gd name="connsiteX5" fmla="*/ 951019 w 1019683"/>
                <a:gd name="connsiteY5" fmla="*/ 256695 h 982723"/>
                <a:gd name="connsiteX6" fmla="*/ 1019172 w 1019683"/>
                <a:gd name="connsiteY6" fmla="*/ 506254 h 982723"/>
                <a:gd name="connsiteX7" fmla="*/ 919269 w 1019683"/>
                <a:gd name="connsiteY7" fmla="*/ 694845 h 982723"/>
                <a:gd name="connsiteX8" fmla="*/ 716070 w 1019683"/>
                <a:gd name="connsiteY8" fmla="*/ 891695 h 982723"/>
                <a:gd name="connsiteX9" fmla="*/ 518835 w 1019683"/>
                <a:gd name="connsiteY9" fmla="*/ 982030 h 982723"/>
                <a:gd name="connsiteX10" fmla="*/ 296970 w 1019683"/>
                <a:gd name="connsiteY10" fmla="*/ 923445 h 982723"/>
                <a:gd name="connsiteX11" fmla="*/ 125520 w 1019683"/>
                <a:gd name="connsiteY11" fmla="*/ 751995 h 982723"/>
                <a:gd name="connsiteX12" fmla="*/ 18498 w 1019683"/>
                <a:gd name="connsiteY12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252521 w 1019683"/>
                <a:gd name="connsiteY2" fmla="*/ 1550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8498 w 1019683"/>
                <a:gd name="connsiteY0" fmla="*/ 506254 h 982723"/>
                <a:gd name="connsiteX1" fmla="*/ 62021 w 1019683"/>
                <a:gd name="connsiteY1" fmla="*/ 294795 h 982723"/>
                <a:gd name="connsiteX2" fmla="*/ 100121 w 1019683"/>
                <a:gd name="connsiteY2" fmla="*/ 66195 h 982723"/>
                <a:gd name="connsiteX3" fmla="*/ 398571 w 1019683"/>
                <a:gd name="connsiteY3" fmla="*/ 59845 h 982723"/>
                <a:gd name="connsiteX4" fmla="*/ 518835 w 1019683"/>
                <a:gd name="connsiteY4" fmla="*/ 30478 h 982723"/>
                <a:gd name="connsiteX5" fmla="*/ 798619 w 1019683"/>
                <a:gd name="connsiteY5" fmla="*/ 97946 h 982723"/>
                <a:gd name="connsiteX6" fmla="*/ 951019 w 1019683"/>
                <a:gd name="connsiteY6" fmla="*/ 256695 h 982723"/>
                <a:gd name="connsiteX7" fmla="*/ 1019172 w 1019683"/>
                <a:gd name="connsiteY7" fmla="*/ 506254 h 982723"/>
                <a:gd name="connsiteX8" fmla="*/ 919269 w 1019683"/>
                <a:gd name="connsiteY8" fmla="*/ 694845 h 982723"/>
                <a:gd name="connsiteX9" fmla="*/ 716070 w 1019683"/>
                <a:gd name="connsiteY9" fmla="*/ 891695 h 982723"/>
                <a:gd name="connsiteX10" fmla="*/ 518835 w 1019683"/>
                <a:gd name="connsiteY10" fmla="*/ 982030 h 982723"/>
                <a:gd name="connsiteX11" fmla="*/ 296970 w 1019683"/>
                <a:gd name="connsiteY11" fmla="*/ 923445 h 982723"/>
                <a:gd name="connsiteX12" fmla="*/ 125520 w 1019683"/>
                <a:gd name="connsiteY12" fmla="*/ 751995 h 982723"/>
                <a:gd name="connsiteX13" fmla="*/ 18498 w 1019683"/>
                <a:gd name="connsiteY13" fmla="*/ 506254 h 982723"/>
                <a:gd name="connsiteX0" fmla="*/ 10549 w 1145084"/>
                <a:gd name="connsiteY0" fmla="*/ 518954 h 982723"/>
                <a:gd name="connsiteX1" fmla="*/ 187422 w 1145084"/>
                <a:gd name="connsiteY1" fmla="*/ 294795 h 982723"/>
                <a:gd name="connsiteX2" fmla="*/ 225522 w 1145084"/>
                <a:gd name="connsiteY2" fmla="*/ 66195 h 982723"/>
                <a:gd name="connsiteX3" fmla="*/ 523972 w 1145084"/>
                <a:gd name="connsiteY3" fmla="*/ 59845 h 982723"/>
                <a:gd name="connsiteX4" fmla="*/ 644236 w 1145084"/>
                <a:gd name="connsiteY4" fmla="*/ 30478 h 982723"/>
                <a:gd name="connsiteX5" fmla="*/ 924020 w 1145084"/>
                <a:gd name="connsiteY5" fmla="*/ 97946 h 982723"/>
                <a:gd name="connsiteX6" fmla="*/ 1076420 w 1145084"/>
                <a:gd name="connsiteY6" fmla="*/ 256695 h 982723"/>
                <a:gd name="connsiteX7" fmla="*/ 1144573 w 1145084"/>
                <a:gd name="connsiteY7" fmla="*/ 506254 h 982723"/>
                <a:gd name="connsiteX8" fmla="*/ 1044670 w 1145084"/>
                <a:gd name="connsiteY8" fmla="*/ 694845 h 982723"/>
                <a:gd name="connsiteX9" fmla="*/ 841471 w 1145084"/>
                <a:gd name="connsiteY9" fmla="*/ 891695 h 982723"/>
                <a:gd name="connsiteX10" fmla="*/ 644236 w 1145084"/>
                <a:gd name="connsiteY10" fmla="*/ 982030 h 982723"/>
                <a:gd name="connsiteX11" fmla="*/ 422371 w 1145084"/>
                <a:gd name="connsiteY11" fmla="*/ 923445 h 982723"/>
                <a:gd name="connsiteX12" fmla="*/ 250921 w 1145084"/>
                <a:gd name="connsiteY12" fmla="*/ 751995 h 982723"/>
                <a:gd name="connsiteX13" fmla="*/ 10549 w 1145084"/>
                <a:gd name="connsiteY13" fmla="*/ 518954 h 982723"/>
                <a:gd name="connsiteX0" fmla="*/ 10549 w 1145084"/>
                <a:gd name="connsiteY0" fmla="*/ 518954 h 1226297"/>
                <a:gd name="connsiteX1" fmla="*/ 187422 w 1145084"/>
                <a:gd name="connsiteY1" fmla="*/ 294795 h 1226297"/>
                <a:gd name="connsiteX2" fmla="*/ 225522 w 1145084"/>
                <a:gd name="connsiteY2" fmla="*/ 66195 h 1226297"/>
                <a:gd name="connsiteX3" fmla="*/ 523972 w 1145084"/>
                <a:gd name="connsiteY3" fmla="*/ 59845 h 1226297"/>
                <a:gd name="connsiteX4" fmla="*/ 644236 w 1145084"/>
                <a:gd name="connsiteY4" fmla="*/ 30478 h 1226297"/>
                <a:gd name="connsiteX5" fmla="*/ 924020 w 1145084"/>
                <a:gd name="connsiteY5" fmla="*/ 97946 h 1226297"/>
                <a:gd name="connsiteX6" fmla="*/ 1076420 w 1145084"/>
                <a:gd name="connsiteY6" fmla="*/ 256695 h 1226297"/>
                <a:gd name="connsiteX7" fmla="*/ 1144573 w 1145084"/>
                <a:gd name="connsiteY7" fmla="*/ 506254 h 1226297"/>
                <a:gd name="connsiteX8" fmla="*/ 1044670 w 1145084"/>
                <a:gd name="connsiteY8" fmla="*/ 694845 h 1226297"/>
                <a:gd name="connsiteX9" fmla="*/ 841471 w 1145084"/>
                <a:gd name="connsiteY9" fmla="*/ 891695 h 1226297"/>
                <a:gd name="connsiteX10" fmla="*/ 644236 w 1145084"/>
                <a:gd name="connsiteY10" fmla="*/ 982030 h 1226297"/>
                <a:gd name="connsiteX11" fmla="*/ 168371 w 1145084"/>
                <a:gd name="connsiteY11" fmla="*/ 1221895 h 1226297"/>
                <a:gd name="connsiteX12" fmla="*/ 250921 w 1145084"/>
                <a:gd name="connsiteY12" fmla="*/ 751995 h 1226297"/>
                <a:gd name="connsiteX13" fmla="*/ 10549 w 1145084"/>
                <a:gd name="connsiteY13" fmla="*/ 518954 h 1226297"/>
                <a:gd name="connsiteX0" fmla="*/ 10549 w 1145084"/>
                <a:gd name="connsiteY0" fmla="*/ 518954 h 1225758"/>
                <a:gd name="connsiteX1" fmla="*/ 187422 w 1145084"/>
                <a:gd name="connsiteY1" fmla="*/ 294795 h 1225758"/>
                <a:gd name="connsiteX2" fmla="*/ 225522 w 1145084"/>
                <a:gd name="connsiteY2" fmla="*/ 66195 h 1225758"/>
                <a:gd name="connsiteX3" fmla="*/ 523972 w 1145084"/>
                <a:gd name="connsiteY3" fmla="*/ 59845 h 1225758"/>
                <a:gd name="connsiteX4" fmla="*/ 644236 w 1145084"/>
                <a:gd name="connsiteY4" fmla="*/ 30478 h 1225758"/>
                <a:gd name="connsiteX5" fmla="*/ 924020 w 1145084"/>
                <a:gd name="connsiteY5" fmla="*/ 97946 h 1225758"/>
                <a:gd name="connsiteX6" fmla="*/ 1076420 w 1145084"/>
                <a:gd name="connsiteY6" fmla="*/ 256695 h 1225758"/>
                <a:gd name="connsiteX7" fmla="*/ 1144573 w 1145084"/>
                <a:gd name="connsiteY7" fmla="*/ 506254 h 1225758"/>
                <a:gd name="connsiteX8" fmla="*/ 1044670 w 1145084"/>
                <a:gd name="connsiteY8" fmla="*/ 694845 h 1225758"/>
                <a:gd name="connsiteX9" fmla="*/ 981171 w 1145084"/>
                <a:gd name="connsiteY9" fmla="*/ 1107595 h 1225758"/>
                <a:gd name="connsiteX10" fmla="*/ 644236 w 1145084"/>
                <a:gd name="connsiteY10" fmla="*/ 982030 h 1225758"/>
                <a:gd name="connsiteX11" fmla="*/ 168371 w 1145084"/>
                <a:gd name="connsiteY11" fmla="*/ 1221895 h 1225758"/>
                <a:gd name="connsiteX12" fmla="*/ 250921 w 1145084"/>
                <a:gd name="connsiteY12" fmla="*/ 751995 h 1225758"/>
                <a:gd name="connsiteX13" fmla="*/ 10549 w 1145084"/>
                <a:gd name="connsiteY13" fmla="*/ 518954 h 1225758"/>
                <a:gd name="connsiteX0" fmla="*/ 10549 w 1398644"/>
                <a:gd name="connsiteY0" fmla="*/ 518954 h 1225758"/>
                <a:gd name="connsiteX1" fmla="*/ 187422 w 1398644"/>
                <a:gd name="connsiteY1" fmla="*/ 294795 h 1225758"/>
                <a:gd name="connsiteX2" fmla="*/ 225522 w 1398644"/>
                <a:gd name="connsiteY2" fmla="*/ 66195 h 1225758"/>
                <a:gd name="connsiteX3" fmla="*/ 523972 w 1398644"/>
                <a:gd name="connsiteY3" fmla="*/ 59845 h 1225758"/>
                <a:gd name="connsiteX4" fmla="*/ 644236 w 1398644"/>
                <a:gd name="connsiteY4" fmla="*/ 30478 h 1225758"/>
                <a:gd name="connsiteX5" fmla="*/ 924020 w 1398644"/>
                <a:gd name="connsiteY5" fmla="*/ 97946 h 1225758"/>
                <a:gd name="connsiteX6" fmla="*/ 1076420 w 1398644"/>
                <a:gd name="connsiteY6" fmla="*/ 256695 h 1225758"/>
                <a:gd name="connsiteX7" fmla="*/ 1398573 w 1398644"/>
                <a:gd name="connsiteY7" fmla="*/ 576104 h 1225758"/>
                <a:gd name="connsiteX8" fmla="*/ 1044670 w 1398644"/>
                <a:gd name="connsiteY8" fmla="*/ 694845 h 1225758"/>
                <a:gd name="connsiteX9" fmla="*/ 981171 w 1398644"/>
                <a:gd name="connsiteY9" fmla="*/ 1107595 h 1225758"/>
                <a:gd name="connsiteX10" fmla="*/ 644236 w 1398644"/>
                <a:gd name="connsiteY10" fmla="*/ 982030 h 1225758"/>
                <a:gd name="connsiteX11" fmla="*/ 168371 w 1398644"/>
                <a:gd name="connsiteY11" fmla="*/ 1221895 h 1225758"/>
                <a:gd name="connsiteX12" fmla="*/ 250921 w 1398644"/>
                <a:gd name="connsiteY12" fmla="*/ 751995 h 1225758"/>
                <a:gd name="connsiteX13" fmla="*/ 10549 w 1398644"/>
                <a:gd name="connsiteY13" fmla="*/ 518954 h 1225758"/>
                <a:gd name="connsiteX0" fmla="*/ 10549 w 1398644"/>
                <a:gd name="connsiteY0" fmla="*/ 789353 h 1496157"/>
                <a:gd name="connsiteX1" fmla="*/ 187422 w 1398644"/>
                <a:gd name="connsiteY1" fmla="*/ 565194 h 1496157"/>
                <a:gd name="connsiteX2" fmla="*/ 225522 w 1398644"/>
                <a:gd name="connsiteY2" fmla="*/ 336594 h 1496157"/>
                <a:gd name="connsiteX3" fmla="*/ 523972 w 1398644"/>
                <a:gd name="connsiteY3" fmla="*/ 330244 h 1496157"/>
                <a:gd name="connsiteX4" fmla="*/ 644236 w 1398644"/>
                <a:gd name="connsiteY4" fmla="*/ 300877 h 1496157"/>
                <a:gd name="connsiteX5" fmla="*/ 1101820 w 1398644"/>
                <a:gd name="connsiteY5" fmla="*/ 12745 h 1496157"/>
                <a:gd name="connsiteX6" fmla="*/ 1076420 w 1398644"/>
                <a:gd name="connsiteY6" fmla="*/ 527094 h 1496157"/>
                <a:gd name="connsiteX7" fmla="*/ 1398573 w 1398644"/>
                <a:gd name="connsiteY7" fmla="*/ 846503 h 1496157"/>
                <a:gd name="connsiteX8" fmla="*/ 1044670 w 1398644"/>
                <a:gd name="connsiteY8" fmla="*/ 965244 h 1496157"/>
                <a:gd name="connsiteX9" fmla="*/ 981171 w 1398644"/>
                <a:gd name="connsiteY9" fmla="*/ 1377994 h 1496157"/>
                <a:gd name="connsiteX10" fmla="*/ 644236 w 1398644"/>
                <a:gd name="connsiteY10" fmla="*/ 1252429 h 1496157"/>
                <a:gd name="connsiteX11" fmla="*/ 168371 w 1398644"/>
                <a:gd name="connsiteY11" fmla="*/ 1492294 h 1496157"/>
                <a:gd name="connsiteX12" fmla="*/ 250921 w 1398644"/>
                <a:gd name="connsiteY12" fmla="*/ 1022394 h 1496157"/>
                <a:gd name="connsiteX13" fmla="*/ 10549 w 1398644"/>
                <a:gd name="connsiteY13" fmla="*/ 789353 h 1496157"/>
                <a:gd name="connsiteX0" fmla="*/ 10549 w 1398644"/>
                <a:gd name="connsiteY0" fmla="*/ 789251 h 1496055"/>
                <a:gd name="connsiteX1" fmla="*/ 187422 w 1398644"/>
                <a:gd name="connsiteY1" fmla="*/ 565092 h 1496055"/>
                <a:gd name="connsiteX2" fmla="*/ 225522 w 1398644"/>
                <a:gd name="connsiteY2" fmla="*/ 336492 h 1496055"/>
                <a:gd name="connsiteX3" fmla="*/ 460472 w 1398644"/>
                <a:gd name="connsiteY3" fmla="*/ 311092 h 1496055"/>
                <a:gd name="connsiteX4" fmla="*/ 644236 w 1398644"/>
                <a:gd name="connsiteY4" fmla="*/ 300775 h 1496055"/>
                <a:gd name="connsiteX5" fmla="*/ 1101820 w 1398644"/>
                <a:gd name="connsiteY5" fmla="*/ 12643 h 1496055"/>
                <a:gd name="connsiteX6" fmla="*/ 1076420 w 1398644"/>
                <a:gd name="connsiteY6" fmla="*/ 526992 h 1496055"/>
                <a:gd name="connsiteX7" fmla="*/ 1398573 w 1398644"/>
                <a:gd name="connsiteY7" fmla="*/ 846401 h 1496055"/>
                <a:gd name="connsiteX8" fmla="*/ 1044670 w 1398644"/>
                <a:gd name="connsiteY8" fmla="*/ 965142 h 1496055"/>
                <a:gd name="connsiteX9" fmla="*/ 981171 w 1398644"/>
                <a:gd name="connsiteY9" fmla="*/ 1377892 h 1496055"/>
                <a:gd name="connsiteX10" fmla="*/ 644236 w 1398644"/>
                <a:gd name="connsiteY10" fmla="*/ 1252327 h 1496055"/>
                <a:gd name="connsiteX11" fmla="*/ 168371 w 1398644"/>
                <a:gd name="connsiteY11" fmla="*/ 1492192 h 1496055"/>
                <a:gd name="connsiteX12" fmla="*/ 250921 w 1398644"/>
                <a:gd name="connsiteY12" fmla="*/ 1022292 h 1496055"/>
                <a:gd name="connsiteX13" fmla="*/ 10549 w 1398644"/>
                <a:gd name="connsiteY13" fmla="*/ 789251 h 1496055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644236 w 1398644"/>
                <a:gd name="connsiteY4" fmla="*/ 29504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3517 h 1490321"/>
                <a:gd name="connsiteX1" fmla="*/ 187422 w 1398644"/>
                <a:gd name="connsiteY1" fmla="*/ 559358 h 1490321"/>
                <a:gd name="connsiteX2" fmla="*/ 225522 w 1398644"/>
                <a:gd name="connsiteY2" fmla="*/ 330758 h 1490321"/>
                <a:gd name="connsiteX3" fmla="*/ 460472 w 1398644"/>
                <a:gd name="connsiteY3" fmla="*/ 305358 h 1490321"/>
                <a:gd name="connsiteX4" fmla="*/ 498186 w 1398644"/>
                <a:gd name="connsiteY4" fmla="*/ 21991 h 1490321"/>
                <a:gd name="connsiteX5" fmla="*/ 720822 w 1398644"/>
                <a:gd name="connsiteY5" fmla="*/ 229159 h 1490321"/>
                <a:gd name="connsiteX6" fmla="*/ 1101820 w 1398644"/>
                <a:gd name="connsiteY6" fmla="*/ 6909 h 1490321"/>
                <a:gd name="connsiteX7" fmla="*/ 1076420 w 1398644"/>
                <a:gd name="connsiteY7" fmla="*/ 521258 h 1490321"/>
                <a:gd name="connsiteX8" fmla="*/ 1398573 w 1398644"/>
                <a:gd name="connsiteY8" fmla="*/ 840667 h 1490321"/>
                <a:gd name="connsiteX9" fmla="*/ 1044670 w 1398644"/>
                <a:gd name="connsiteY9" fmla="*/ 959408 h 1490321"/>
                <a:gd name="connsiteX10" fmla="*/ 981171 w 1398644"/>
                <a:gd name="connsiteY10" fmla="*/ 1372158 h 1490321"/>
                <a:gd name="connsiteX11" fmla="*/ 644236 w 1398644"/>
                <a:gd name="connsiteY11" fmla="*/ 1246593 h 1490321"/>
                <a:gd name="connsiteX12" fmla="*/ 168371 w 1398644"/>
                <a:gd name="connsiteY12" fmla="*/ 1486458 h 1490321"/>
                <a:gd name="connsiteX13" fmla="*/ 250921 w 1398644"/>
                <a:gd name="connsiteY13" fmla="*/ 1016558 h 1490321"/>
                <a:gd name="connsiteX14" fmla="*/ 10549 w 1398644"/>
                <a:gd name="connsiteY14" fmla="*/ 783517 h 1490321"/>
                <a:gd name="connsiteX0" fmla="*/ 10549 w 1398644"/>
                <a:gd name="connsiteY0" fmla="*/ 782156 h 1488960"/>
                <a:gd name="connsiteX1" fmla="*/ 187422 w 1398644"/>
                <a:gd name="connsiteY1" fmla="*/ 557997 h 1488960"/>
                <a:gd name="connsiteX2" fmla="*/ 225522 w 1398644"/>
                <a:gd name="connsiteY2" fmla="*/ 329397 h 1488960"/>
                <a:gd name="connsiteX3" fmla="*/ 460472 w 1398644"/>
                <a:gd name="connsiteY3" fmla="*/ 303997 h 1488960"/>
                <a:gd name="connsiteX4" fmla="*/ 498186 w 1398644"/>
                <a:gd name="connsiteY4" fmla="*/ 20630 h 1488960"/>
                <a:gd name="connsiteX5" fmla="*/ 701772 w 1398644"/>
                <a:gd name="connsiteY5" fmla="*/ 291298 h 1488960"/>
                <a:gd name="connsiteX6" fmla="*/ 1101820 w 1398644"/>
                <a:gd name="connsiteY6" fmla="*/ 5548 h 1488960"/>
                <a:gd name="connsiteX7" fmla="*/ 1076420 w 1398644"/>
                <a:gd name="connsiteY7" fmla="*/ 519897 h 1488960"/>
                <a:gd name="connsiteX8" fmla="*/ 1398573 w 1398644"/>
                <a:gd name="connsiteY8" fmla="*/ 839306 h 1488960"/>
                <a:gd name="connsiteX9" fmla="*/ 1044670 w 1398644"/>
                <a:gd name="connsiteY9" fmla="*/ 958047 h 1488960"/>
                <a:gd name="connsiteX10" fmla="*/ 981171 w 1398644"/>
                <a:gd name="connsiteY10" fmla="*/ 1370797 h 1488960"/>
                <a:gd name="connsiteX11" fmla="*/ 644236 w 1398644"/>
                <a:gd name="connsiteY11" fmla="*/ 1245232 h 1488960"/>
                <a:gd name="connsiteX12" fmla="*/ 168371 w 1398644"/>
                <a:gd name="connsiteY12" fmla="*/ 1485097 h 1488960"/>
                <a:gd name="connsiteX13" fmla="*/ 250921 w 1398644"/>
                <a:gd name="connsiteY13" fmla="*/ 1015197 h 1488960"/>
                <a:gd name="connsiteX14" fmla="*/ 10549 w 1398644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044670 w 1463891"/>
                <a:gd name="connsiteY9" fmla="*/ 958047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91"/>
                <a:gd name="connsiteY0" fmla="*/ 782156 h 1488960"/>
                <a:gd name="connsiteX1" fmla="*/ 187422 w 1463891"/>
                <a:gd name="connsiteY1" fmla="*/ 557997 h 1488960"/>
                <a:gd name="connsiteX2" fmla="*/ 225522 w 1463891"/>
                <a:gd name="connsiteY2" fmla="*/ 329397 h 1488960"/>
                <a:gd name="connsiteX3" fmla="*/ 460472 w 1463891"/>
                <a:gd name="connsiteY3" fmla="*/ 303997 h 1488960"/>
                <a:gd name="connsiteX4" fmla="*/ 498186 w 1463891"/>
                <a:gd name="connsiteY4" fmla="*/ 20630 h 1488960"/>
                <a:gd name="connsiteX5" fmla="*/ 701772 w 1463891"/>
                <a:gd name="connsiteY5" fmla="*/ 291298 h 1488960"/>
                <a:gd name="connsiteX6" fmla="*/ 1101820 w 1463891"/>
                <a:gd name="connsiteY6" fmla="*/ 5548 h 1488960"/>
                <a:gd name="connsiteX7" fmla="*/ 1076420 w 1463891"/>
                <a:gd name="connsiteY7" fmla="*/ 519897 h 1488960"/>
                <a:gd name="connsiteX8" fmla="*/ 1463833 w 1463891"/>
                <a:gd name="connsiteY8" fmla="*/ 730540 h 1488960"/>
                <a:gd name="connsiteX9" fmla="*/ 1109929 w 1463891"/>
                <a:gd name="connsiteY9" fmla="*/ 740516 h 1488960"/>
                <a:gd name="connsiteX10" fmla="*/ 981171 w 1463891"/>
                <a:gd name="connsiteY10" fmla="*/ 1370797 h 1488960"/>
                <a:gd name="connsiteX11" fmla="*/ 644236 w 1463891"/>
                <a:gd name="connsiteY11" fmla="*/ 1245232 h 1488960"/>
                <a:gd name="connsiteX12" fmla="*/ 168371 w 1463891"/>
                <a:gd name="connsiteY12" fmla="*/ 1485097 h 1488960"/>
                <a:gd name="connsiteX13" fmla="*/ 250921 w 1463891"/>
                <a:gd name="connsiteY13" fmla="*/ 1015197 h 1488960"/>
                <a:gd name="connsiteX14" fmla="*/ 10549 w 1463891"/>
                <a:gd name="connsiteY14" fmla="*/ 782156 h 1488960"/>
                <a:gd name="connsiteX0" fmla="*/ 10549 w 1463874"/>
                <a:gd name="connsiteY0" fmla="*/ 782156 h 1488960"/>
                <a:gd name="connsiteX1" fmla="*/ 187422 w 1463874"/>
                <a:gd name="connsiteY1" fmla="*/ 557997 h 1488960"/>
                <a:gd name="connsiteX2" fmla="*/ 225522 w 1463874"/>
                <a:gd name="connsiteY2" fmla="*/ 329397 h 1488960"/>
                <a:gd name="connsiteX3" fmla="*/ 460472 w 1463874"/>
                <a:gd name="connsiteY3" fmla="*/ 303997 h 1488960"/>
                <a:gd name="connsiteX4" fmla="*/ 498186 w 1463874"/>
                <a:gd name="connsiteY4" fmla="*/ 20630 h 1488960"/>
                <a:gd name="connsiteX5" fmla="*/ 701772 w 1463874"/>
                <a:gd name="connsiteY5" fmla="*/ 291298 h 1488960"/>
                <a:gd name="connsiteX6" fmla="*/ 1101820 w 1463874"/>
                <a:gd name="connsiteY6" fmla="*/ 5548 h 1488960"/>
                <a:gd name="connsiteX7" fmla="*/ 931399 w 1463874"/>
                <a:gd name="connsiteY7" fmla="*/ 345872 h 1488960"/>
                <a:gd name="connsiteX8" fmla="*/ 1463833 w 1463874"/>
                <a:gd name="connsiteY8" fmla="*/ 730540 h 1488960"/>
                <a:gd name="connsiteX9" fmla="*/ 1109929 w 1463874"/>
                <a:gd name="connsiteY9" fmla="*/ 740516 h 1488960"/>
                <a:gd name="connsiteX10" fmla="*/ 981171 w 1463874"/>
                <a:gd name="connsiteY10" fmla="*/ 1370797 h 1488960"/>
                <a:gd name="connsiteX11" fmla="*/ 644236 w 1463874"/>
                <a:gd name="connsiteY11" fmla="*/ 1245232 h 1488960"/>
                <a:gd name="connsiteX12" fmla="*/ 168371 w 1463874"/>
                <a:gd name="connsiteY12" fmla="*/ 1485097 h 1488960"/>
                <a:gd name="connsiteX13" fmla="*/ 250921 w 1463874"/>
                <a:gd name="connsiteY13" fmla="*/ 1015197 h 1488960"/>
                <a:gd name="connsiteX14" fmla="*/ 10549 w 1463874"/>
                <a:gd name="connsiteY14" fmla="*/ 782156 h 1488960"/>
                <a:gd name="connsiteX0" fmla="*/ 10549 w 1463874"/>
                <a:gd name="connsiteY0" fmla="*/ 855798 h 1562602"/>
                <a:gd name="connsiteX1" fmla="*/ 187422 w 1463874"/>
                <a:gd name="connsiteY1" fmla="*/ 631639 h 1562602"/>
                <a:gd name="connsiteX2" fmla="*/ 225522 w 1463874"/>
                <a:gd name="connsiteY2" fmla="*/ 403039 h 1562602"/>
                <a:gd name="connsiteX3" fmla="*/ 460472 w 1463874"/>
                <a:gd name="connsiteY3" fmla="*/ 377639 h 1562602"/>
                <a:gd name="connsiteX4" fmla="*/ 360416 w 1463874"/>
                <a:gd name="connsiteY4" fmla="*/ 8 h 1562602"/>
                <a:gd name="connsiteX5" fmla="*/ 701772 w 1463874"/>
                <a:gd name="connsiteY5" fmla="*/ 364940 h 1562602"/>
                <a:gd name="connsiteX6" fmla="*/ 1101820 w 1463874"/>
                <a:gd name="connsiteY6" fmla="*/ 79190 h 1562602"/>
                <a:gd name="connsiteX7" fmla="*/ 931399 w 1463874"/>
                <a:gd name="connsiteY7" fmla="*/ 419514 h 1562602"/>
                <a:gd name="connsiteX8" fmla="*/ 1463833 w 1463874"/>
                <a:gd name="connsiteY8" fmla="*/ 804182 h 1562602"/>
                <a:gd name="connsiteX9" fmla="*/ 1109929 w 1463874"/>
                <a:gd name="connsiteY9" fmla="*/ 814158 h 1562602"/>
                <a:gd name="connsiteX10" fmla="*/ 981171 w 1463874"/>
                <a:gd name="connsiteY10" fmla="*/ 1444439 h 1562602"/>
                <a:gd name="connsiteX11" fmla="*/ 644236 w 1463874"/>
                <a:gd name="connsiteY11" fmla="*/ 1318874 h 1562602"/>
                <a:gd name="connsiteX12" fmla="*/ 168371 w 1463874"/>
                <a:gd name="connsiteY12" fmla="*/ 1558739 h 1562602"/>
                <a:gd name="connsiteX13" fmla="*/ 250921 w 1463874"/>
                <a:gd name="connsiteY13" fmla="*/ 1088839 h 1562602"/>
                <a:gd name="connsiteX14" fmla="*/ 10549 w 1463874"/>
                <a:gd name="connsiteY14" fmla="*/ 855798 h 1562602"/>
                <a:gd name="connsiteX0" fmla="*/ 64318 w 1517643"/>
                <a:gd name="connsiteY0" fmla="*/ 855798 h 1562602"/>
                <a:gd name="connsiteX1" fmla="*/ 241191 w 1517643"/>
                <a:gd name="connsiteY1" fmla="*/ 631639 h 1562602"/>
                <a:gd name="connsiteX2" fmla="*/ 11003 w 1517643"/>
                <a:gd name="connsiteY2" fmla="*/ 381286 h 1562602"/>
                <a:gd name="connsiteX3" fmla="*/ 514241 w 1517643"/>
                <a:gd name="connsiteY3" fmla="*/ 377639 h 1562602"/>
                <a:gd name="connsiteX4" fmla="*/ 414185 w 1517643"/>
                <a:gd name="connsiteY4" fmla="*/ 8 h 1562602"/>
                <a:gd name="connsiteX5" fmla="*/ 755541 w 1517643"/>
                <a:gd name="connsiteY5" fmla="*/ 364940 h 1562602"/>
                <a:gd name="connsiteX6" fmla="*/ 1155589 w 1517643"/>
                <a:gd name="connsiteY6" fmla="*/ 79190 h 1562602"/>
                <a:gd name="connsiteX7" fmla="*/ 985168 w 1517643"/>
                <a:gd name="connsiteY7" fmla="*/ 419514 h 1562602"/>
                <a:gd name="connsiteX8" fmla="*/ 1517602 w 1517643"/>
                <a:gd name="connsiteY8" fmla="*/ 804182 h 1562602"/>
                <a:gd name="connsiteX9" fmla="*/ 1163698 w 1517643"/>
                <a:gd name="connsiteY9" fmla="*/ 814158 h 1562602"/>
                <a:gd name="connsiteX10" fmla="*/ 1034940 w 1517643"/>
                <a:gd name="connsiteY10" fmla="*/ 1444439 h 1562602"/>
                <a:gd name="connsiteX11" fmla="*/ 698005 w 1517643"/>
                <a:gd name="connsiteY11" fmla="*/ 1318874 h 1562602"/>
                <a:gd name="connsiteX12" fmla="*/ 222140 w 1517643"/>
                <a:gd name="connsiteY12" fmla="*/ 1558739 h 1562602"/>
                <a:gd name="connsiteX13" fmla="*/ 304690 w 1517643"/>
                <a:gd name="connsiteY13" fmla="*/ 1088839 h 1562602"/>
                <a:gd name="connsiteX14" fmla="*/ 64318 w 1517643"/>
                <a:gd name="connsiteY14" fmla="*/ 855798 h 1562602"/>
                <a:gd name="connsiteX0" fmla="*/ 64318 w 1517643"/>
                <a:gd name="connsiteY0" fmla="*/ 856645 h 1563449"/>
                <a:gd name="connsiteX1" fmla="*/ 241191 w 1517643"/>
                <a:gd name="connsiteY1" fmla="*/ 632486 h 1563449"/>
                <a:gd name="connsiteX2" fmla="*/ 11003 w 1517643"/>
                <a:gd name="connsiteY2" fmla="*/ 382133 h 1563449"/>
                <a:gd name="connsiteX3" fmla="*/ 340216 w 1517643"/>
                <a:gd name="connsiteY3" fmla="*/ 501754 h 1563449"/>
                <a:gd name="connsiteX4" fmla="*/ 414185 w 1517643"/>
                <a:gd name="connsiteY4" fmla="*/ 855 h 1563449"/>
                <a:gd name="connsiteX5" fmla="*/ 755541 w 1517643"/>
                <a:gd name="connsiteY5" fmla="*/ 365787 h 1563449"/>
                <a:gd name="connsiteX6" fmla="*/ 1155589 w 1517643"/>
                <a:gd name="connsiteY6" fmla="*/ 80037 h 1563449"/>
                <a:gd name="connsiteX7" fmla="*/ 985168 w 1517643"/>
                <a:gd name="connsiteY7" fmla="*/ 420361 h 1563449"/>
                <a:gd name="connsiteX8" fmla="*/ 1517602 w 1517643"/>
                <a:gd name="connsiteY8" fmla="*/ 805029 h 1563449"/>
                <a:gd name="connsiteX9" fmla="*/ 1163698 w 1517643"/>
                <a:gd name="connsiteY9" fmla="*/ 815005 h 1563449"/>
                <a:gd name="connsiteX10" fmla="*/ 1034940 w 1517643"/>
                <a:gd name="connsiteY10" fmla="*/ 1445286 h 1563449"/>
                <a:gd name="connsiteX11" fmla="*/ 698005 w 1517643"/>
                <a:gd name="connsiteY11" fmla="*/ 1319721 h 1563449"/>
                <a:gd name="connsiteX12" fmla="*/ 222140 w 1517643"/>
                <a:gd name="connsiteY12" fmla="*/ 1559586 h 1563449"/>
                <a:gd name="connsiteX13" fmla="*/ 304690 w 1517643"/>
                <a:gd name="connsiteY13" fmla="*/ 1089686 h 1563449"/>
                <a:gd name="connsiteX14" fmla="*/ 64318 w 1517643"/>
                <a:gd name="connsiteY14" fmla="*/ 856645 h 1563449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359508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241191 w 1517643"/>
                <a:gd name="connsiteY1" fmla="*/ 631703 h 1562666"/>
                <a:gd name="connsiteX2" fmla="*/ 11003 w 1517643"/>
                <a:gd name="connsiteY2" fmla="*/ 381350 h 1562666"/>
                <a:gd name="connsiteX3" fmla="*/ 340216 w 1517643"/>
                <a:gd name="connsiteY3" fmla="*/ 500971 h 1562666"/>
                <a:gd name="connsiteX4" fmla="*/ 475525 w 1517643"/>
                <a:gd name="connsiteY4" fmla="*/ 403143 h 1562666"/>
                <a:gd name="connsiteX5" fmla="*/ 414185 w 1517643"/>
                <a:gd name="connsiteY5" fmla="*/ 72 h 1562666"/>
                <a:gd name="connsiteX6" fmla="*/ 755541 w 1517643"/>
                <a:gd name="connsiteY6" fmla="*/ 365004 h 1562666"/>
                <a:gd name="connsiteX7" fmla="*/ 1155589 w 1517643"/>
                <a:gd name="connsiteY7" fmla="*/ 79254 h 1562666"/>
                <a:gd name="connsiteX8" fmla="*/ 985168 w 1517643"/>
                <a:gd name="connsiteY8" fmla="*/ 419578 h 1562666"/>
                <a:gd name="connsiteX9" fmla="*/ 1517602 w 1517643"/>
                <a:gd name="connsiteY9" fmla="*/ 804246 h 1562666"/>
                <a:gd name="connsiteX10" fmla="*/ 1163698 w 1517643"/>
                <a:gd name="connsiteY10" fmla="*/ 814222 h 1562666"/>
                <a:gd name="connsiteX11" fmla="*/ 1034940 w 1517643"/>
                <a:gd name="connsiteY11" fmla="*/ 1444503 h 1562666"/>
                <a:gd name="connsiteX12" fmla="*/ 698005 w 1517643"/>
                <a:gd name="connsiteY12" fmla="*/ 1318938 h 1562666"/>
                <a:gd name="connsiteX13" fmla="*/ 222140 w 1517643"/>
                <a:gd name="connsiteY13" fmla="*/ 1558803 h 1562666"/>
                <a:gd name="connsiteX14" fmla="*/ 304690 w 1517643"/>
                <a:gd name="connsiteY14" fmla="*/ 1088903 h 1562666"/>
                <a:gd name="connsiteX15" fmla="*/ 64318 w 1517643"/>
                <a:gd name="connsiteY15" fmla="*/ 855862 h 1562666"/>
                <a:gd name="connsiteX0" fmla="*/ 64318 w 1517643"/>
                <a:gd name="connsiteY0" fmla="*/ 855862 h 1562666"/>
                <a:gd name="connsiteX1" fmla="*/ 178232 w 1517643"/>
                <a:gd name="connsiteY1" fmla="*/ 671431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64318 w 1517643"/>
                <a:gd name="connsiteY0" fmla="*/ 855862 h 1562666"/>
                <a:gd name="connsiteX1" fmla="*/ 170981 w 1517643"/>
                <a:gd name="connsiteY1" fmla="*/ 823703 h 1562666"/>
                <a:gd name="connsiteX2" fmla="*/ 241191 w 1517643"/>
                <a:gd name="connsiteY2" fmla="*/ 631703 h 1562666"/>
                <a:gd name="connsiteX3" fmla="*/ 11003 w 1517643"/>
                <a:gd name="connsiteY3" fmla="*/ 381350 h 1562666"/>
                <a:gd name="connsiteX4" fmla="*/ 340216 w 1517643"/>
                <a:gd name="connsiteY4" fmla="*/ 500971 h 1562666"/>
                <a:gd name="connsiteX5" fmla="*/ 475525 w 1517643"/>
                <a:gd name="connsiteY5" fmla="*/ 403143 h 1562666"/>
                <a:gd name="connsiteX6" fmla="*/ 414185 w 1517643"/>
                <a:gd name="connsiteY6" fmla="*/ 72 h 1562666"/>
                <a:gd name="connsiteX7" fmla="*/ 755541 w 1517643"/>
                <a:gd name="connsiteY7" fmla="*/ 365004 h 1562666"/>
                <a:gd name="connsiteX8" fmla="*/ 1155589 w 1517643"/>
                <a:gd name="connsiteY8" fmla="*/ 79254 h 1562666"/>
                <a:gd name="connsiteX9" fmla="*/ 985168 w 1517643"/>
                <a:gd name="connsiteY9" fmla="*/ 419578 h 1562666"/>
                <a:gd name="connsiteX10" fmla="*/ 1517602 w 1517643"/>
                <a:gd name="connsiteY10" fmla="*/ 804246 h 1562666"/>
                <a:gd name="connsiteX11" fmla="*/ 1163698 w 1517643"/>
                <a:gd name="connsiteY11" fmla="*/ 814222 h 1562666"/>
                <a:gd name="connsiteX12" fmla="*/ 1034940 w 1517643"/>
                <a:gd name="connsiteY12" fmla="*/ 1444503 h 1562666"/>
                <a:gd name="connsiteX13" fmla="*/ 698005 w 1517643"/>
                <a:gd name="connsiteY13" fmla="*/ 1318938 h 1562666"/>
                <a:gd name="connsiteX14" fmla="*/ 222140 w 1517643"/>
                <a:gd name="connsiteY14" fmla="*/ 1558803 h 1562666"/>
                <a:gd name="connsiteX15" fmla="*/ 304690 w 1517643"/>
                <a:gd name="connsiteY15" fmla="*/ 1088903 h 1562666"/>
                <a:gd name="connsiteX16" fmla="*/ 64318 w 1517643"/>
                <a:gd name="connsiteY16" fmla="*/ 855862 h 1562666"/>
                <a:gd name="connsiteX0" fmla="*/ 1564 w 1578156"/>
                <a:gd name="connsiteY0" fmla="*/ 1022636 h 1562666"/>
                <a:gd name="connsiteX1" fmla="*/ 231494 w 1578156"/>
                <a:gd name="connsiteY1" fmla="*/ 823703 h 1562666"/>
                <a:gd name="connsiteX2" fmla="*/ 301704 w 1578156"/>
                <a:gd name="connsiteY2" fmla="*/ 631703 h 1562666"/>
                <a:gd name="connsiteX3" fmla="*/ 71516 w 1578156"/>
                <a:gd name="connsiteY3" fmla="*/ 381350 h 1562666"/>
                <a:gd name="connsiteX4" fmla="*/ 400729 w 1578156"/>
                <a:gd name="connsiteY4" fmla="*/ 500971 h 1562666"/>
                <a:gd name="connsiteX5" fmla="*/ 536038 w 1578156"/>
                <a:gd name="connsiteY5" fmla="*/ 403143 h 1562666"/>
                <a:gd name="connsiteX6" fmla="*/ 474698 w 1578156"/>
                <a:gd name="connsiteY6" fmla="*/ 72 h 1562666"/>
                <a:gd name="connsiteX7" fmla="*/ 816054 w 1578156"/>
                <a:gd name="connsiteY7" fmla="*/ 365004 h 1562666"/>
                <a:gd name="connsiteX8" fmla="*/ 1216102 w 1578156"/>
                <a:gd name="connsiteY8" fmla="*/ 79254 h 1562666"/>
                <a:gd name="connsiteX9" fmla="*/ 1045681 w 1578156"/>
                <a:gd name="connsiteY9" fmla="*/ 419578 h 1562666"/>
                <a:gd name="connsiteX10" fmla="*/ 1578115 w 1578156"/>
                <a:gd name="connsiteY10" fmla="*/ 804246 h 1562666"/>
                <a:gd name="connsiteX11" fmla="*/ 1224211 w 1578156"/>
                <a:gd name="connsiteY11" fmla="*/ 814222 h 1562666"/>
                <a:gd name="connsiteX12" fmla="*/ 1095453 w 1578156"/>
                <a:gd name="connsiteY12" fmla="*/ 1444503 h 1562666"/>
                <a:gd name="connsiteX13" fmla="*/ 758518 w 1578156"/>
                <a:gd name="connsiteY13" fmla="*/ 1318938 h 1562666"/>
                <a:gd name="connsiteX14" fmla="*/ 282653 w 1578156"/>
                <a:gd name="connsiteY14" fmla="*/ 1558803 h 1562666"/>
                <a:gd name="connsiteX15" fmla="*/ 365203 w 1578156"/>
                <a:gd name="connsiteY15" fmla="*/ 1088903 h 1562666"/>
                <a:gd name="connsiteX16" fmla="*/ 1564 w 1578156"/>
                <a:gd name="connsiteY16" fmla="*/ 1022636 h 1562666"/>
                <a:gd name="connsiteX0" fmla="*/ 1172 w 1657525"/>
                <a:gd name="connsiteY0" fmla="*/ 1131402 h 1562666"/>
                <a:gd name="connsiteX1" fmla="*/ 310863 w 1657525"/>
                <a:gd name="connsiteY1" fmla="*/ 823703 h 1562666"/>
                <a:gd name="connsiteX2" fmla="*/ 381073 w 1657525"/>
                <a:gd name="connsiteY2" fmla="*/ 631703 h 1562666"/>
                <a:gd name="connsiteX3" fmla="*/ 150885 w 1657525"/>
                <a:gd name="connsiteY3" fmla="*/ 381350 h 1562666"/>
                <a:gd name="connsiteX4" fmla="*/ 480098 w 1657525"/>
                <a:gd name="connsiteY4" fmla="*/ 500971 h 1562666"/>
                <a:gd name="connsiteX5" fmla="*/ 615407 w 1657525"/>
                <a:gd name="connsiteY5" fmla="*/ 403143 h 1562666"/>
                <a:gd name="connsiteX6" fmla="*/ 554067 w 1657525"/>
                <a:gd name="connsiteY6" fmla="*/ 72 h 1562666"/>
                <a:gd name="connsiteX7" fmla="*/ 895423 w 1657525"/>
                <a:gd name="connsiteY7" fmla="*/ 365004 h 1562666"/>
                <a:gd name="connsiteX8" fmla="*/ 1295471 w 1657525"/>
                <a:gd name="connsiteY8" fmla="*/ 79254 h 1562666"/>
                <a:gd name="connsiteX9" fmla="*/ 1125050 w 1657525"/>
                <a:gd name="connsiteY9" fmla="*/ 419578 h 1562666"/>
                <a:gd name="connsiteX10" fmla="*/ 1657484 w 1657525"/>
                <a:gd name="connsiteY10" fmla="*/ 804246 h 1562666"/>
                <a:gd name="connsiteX11" fmla="*/ 1303580 w 1657525"/>
                <a:gd name="connsiteY11" fmla="*/ 814222 h 1562666"/>
                <a:gd name="connsiteX12" fmla="*/ 1174822 w 1657525"/>
                <a:gd name="connsiteY12" fmla="*/ 1444503 h 1562666"/>
                <a:gd name="connsiteX13" fmla="*/ 837887 w 1657525"/>
                <a:gd name="connsiteY13" fmla="*/ 1318938 h 1562666"/>
                <a:gd name="connsiteX14" fmla="*/ 362022 w 1657525"/>
                <a:gd name="connsiteY14" fmla="*/ 1558803 h 1562666"/>
                <a:gd name="connsiteX15" fmla="*/ 444572 w 1657525"/>
                <a:gd name="connsiteY15" fmla="*/ 1088903 h 1562666"/>
                <a:gd name="connsiteX16" fmla="*/ 1172 w 1657525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150616 w 1657256"/>
                <a:gd name="connsiteY3" fmla="*/ 381350 h 1562666"/>
                <a:gd name="connsiteX4" fmla="*/ 479829 w 1657256"/>
                <a:gd name="connsiteY4" fmla="*/ 500971 h 1562666"/>
                <a:gd name="connsiteX5" fmla="*/ 615138 w 1657256"/>
                <a:gd name="connsiteY5" fmla="*/ 403143 h 1562666"/>
                <a:gd name="connsiteX6" fmla="*/ 553798 w 1657256"/>
                <a:gd name="connsiteY6" fmla="*/ 72 h 1562666"/>
                <a:gd name="connsiteX7" fmla="*/ 895154 w 1657256"/>
                <a:gd name="connsiteY7" fmla="*/ 365004 h 1562666"/>
                <a:gd name="connsiteX8" fmla="*/ 1295202 w 1657256"/>
                <a:gd name="connsiteY8" fmla="*/ 79254 h 1562666"/>
                <a:gd name="connsiteX9" fmla="*/ 1124781 w 1657256"/>
                <a:gd name="connsiteY9" fmla="*/ 419578 h 1562666"/>
                <a:gd name="connsiteX10" fmla="*/ 1657215 w 1657256"/>
                <a:gd name="connsiteY10" fmla="*/ 804246 h 1562666"/>
                <a:gd name="connsiteX11" fmla="*/ 1303311 w 1657256"/>
                <a:gd name="connsiteY11" fmla="*/ 814222 h 1562666"/>
                <a:gd name="connsiteX12" fmla="*/ 1174553 w 1657256"/>
                <a:gd name="connsiteY12" fmla="*/ 1444503 h 1562666"/>
                <a:gd name="connsiteX13" fmla="*/ 837618 w 1657256"/>
                <a:gd name="connsiteY13" fmla="*/ 1318938 h 1562666"/>
                <a:gd name="connsiteX14" fmla="*/ 361753 w 1657256"/>
                <a:gd name="connsiteY14" fmla="*/ 1558803 h 1562666"/>
                <a:gd name="connsiteX15" fmla="*/ 444303 w 1657256"/>
                <a:gd name="connsiteY15" fmla="*/ 1088903 h 1562666"/>
                <a:gd name="connsiteX16" fmla="*/ 903 w 1657256"/>
                <a:gd name="connsiteY16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150616 w 1657256"/>
                <a:gd name="connsiteY4" fmla="*/ 381350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657256"/>
                <a:gd name="connsiteY0" fmla="*/ 1131402 h 1562666"/>
                <a:gd name="connsiteX1" fmla="*/ 325097 w 1657256"/>
                <a:gd name="connsiteY1" fmla="*/ 954222 h 1562666"/>
                <a:gd name="connsiteX2" fmla="*/ 380804 w 1657256"/>
                <a:gd name="connsiteY2" fmla="*/ 631703 h 1562666"/>
                <a:gd name="connsiteX3" fmla="*/ 56806 w 1657256"/>
                <a:gd name="connsiteY3" fmla="*/ 374138 h 1562666"/>
                <a:gd name="connsiteX4" fmla="*/ 27348 w 1657256"/>
                <a:gd name="connsiteY4" fmla="*/ 294338 h 1562666"/>
                <a:gd name="connsiteX5" fmla="*/ 479829 w 1657256"/>
                <a:gd name="connsiteY5" fmla="*/ 500971 h 1562666"/>
                <a:gd name="connsiteX6" fmla="*/ 615138 w 1657256"/>
                <a:gd name="connsiteY6" fmla="*/ 403143 h 1562666"/>
                <a:gd name="connsiteX7" fmla="*/ 553798 w 1657256"/>
                <a:gd name="connsiteY7" fmla="*/ 72 h 1562666"/>
                <a:gd name="connsiteX8" fmla="*/ 895154 w 1657256"/>
                <a:gd name="connsiteY8" fmla="*/ 365004 h 1562666"/>
                <a:gd name="connsiteX9" fmla="*/ 1295202 w 1657256"/>
                <a:gd name="connsiteY9" fmla="*/ 79254 h 1562666"/>
                <a:gd name="connsiteX10" fmla="*/ 1124781 w 1657256"/>
                <a:gd name="connsiteY10" fmla="*/ 419578 h 1562666"/>
                <a:gd name="connsiteX11" fmla="*/ 1657215 w 1657256"/>
                <a:gd name="connsiteY11" fmla="*/ 804246 h 1562666"/>
                <a:gd name="connsiteX12" fmla="*/ 1303311 w 1657256"/>
                <a:gd name="connsiteY12" fmla="*/ 814222 h 1562666"/>
                <a:gd name="connsiteX13" fmla="*/ 1174553 w 1657256"/>
                <a:gd name="connsiteY13" fmla="*/ 1444503 h 1562666"/>
                <a:gd name="connsiteX14" fmla="*/ 837618 w 1657256"/>
                <a:gd name="connsiteY14" fmla="*/ 1318938 h 1562666"/>
                <a:gd name="connsiteX15" fmla="*/ 361753 w 1657256"/>
                <a:gd name="connsiteY15" fmla="*/ 1558803 h 1562666"/>
                <a:gd name="connsiteX16" fmla="*/ 444303 w 1657256"/>
                <a:gd name="connsiteY16" fmla="*/ 1088903 h 1562666"/>
                <a:gd name="connsiteX17" fmla="*/ 903 w 1657256"/>
                <a:gd name="connsiteY17" fmla="*/ 1131402 h 1562666"/>
                <a:gd name="connsiteX0" fmla="*/ 903 w 1737012"/>
                <a:gd name="connsiteY0" fmla="*/ 1131402 h 1562666"/>
                <a:gd name="connsiteX1" fmla="*/ 325097 w 1737012"/>
                <a:gd name="connsiteY1" fmla="*/ 954222 h 1562666"/>
                <a:gd name="connsiteX2" fmla="*/ 380804 w 1737012"/>
                <a:gd name="connsiteY2" fmla="*/ 631703 h 1562666"/>
                <a:gd name="connsiteX3" fmla="*/ 56806 w 1737012"/>
                <a:gd name="connsiteY3" fmla="*/ 374138 h 1562666"/>
                <a:gd name="connsiteX4" fmla="*/ 27348 w 1737012"/>
                <a:gd name="connsiteY4" fmla="*/ 294338 h 1562666"/>
                <a:gd name="connsiteX5" fmla="*/ 479829 w 1737012"/>
                <a:gd name="connsiteY5" fmla="*/ 500971 h 1562666"/>
                <a:gd name="connsiteX6" fmla="*/ 615138 w 1737012"/>
                <a:gd name="connsiteY6" fmla="*/ 403143 h 1562666"/>
                <a:gd name="connsiteX7" fmla="*/ 553798 w 1737012"/>
                <a:gd name="connsiteY7" fmla="*/ 72 h 1562666"/>
                <a:gd name="connsiteX8" fmla="*/ 895154 w 1737012"/>
                <a:gd name="connsiteY8" fmla="*/ 365004 h 1562666"/>
                <a:gd name="connsiteX9" fmla="*/ 1295202 w 1737012"/>
                <a:gd name="connsiteY9" fmla="*/ 79254 h 1562666"/>
                <a:gd name="connsiteX10" fmla="*/ 1124781 w 1737012"/>
                <a:gd name="connsiteY10" fmla="*/ 419578 h 1562666"/>
                <a:gd name="connsiteX11" fmla="*/ 1736977 w 1737012"/>
                <a:gd name="connsiteY11" fmla="*/ 340179 h 1562666"/>
                <a:gd name="connsiteX12" fmla="*/ 1303311 w 1737012"/>
                <a:gd name="connsiteY12" fmla="*/ 814222 h 1562666"/>
                <a:gd name="connsiteX13" fmla="*/ 1174553 w 1737012"/>
                <a:gd name="connsiteY13" fmla="*/ 1444503 h 1562666"/>
                <a:gd name="connsiteX14" fmla="*/ 837618 w 1737012"/>
                <a:gd name="connsiteY14" fmla="*/ 1318938 h 1562666"/>
                <a:gd name="connsiteX15" fmla="*/ 361753 w 1737012"/>
                <a:gd name="connsiteY15" fmla="*/ 1558803 h 1562666"/>
                <a:gd name="connsiteX16" fmla="*/ 444303 w 1737012"/>
                <a:gd name="connsiteY16" fmla="*/ 1088903 h 1562666"/>
                <a:gd name="connsiteX17" fmla="*/ 903 w 1737012"/>
                <a:gd name="connsiteY17" fmla="*/ 1131402 h 1562666"/>
                <a:gd name="connsiteX0" fmla="*/ 903 w 1736999"/>
                <a:gd name="connsiteY0" fmla="*/ 1131402 h 1562666"/>
                <a:gd name="connsiteX1" fmla="*/ 325097 w 1736999"/>
                <a:gd name="connsiteY1" fmla="*/ 954222 h 1562666"/>
                <a:gd name="connsiteX2" fmla="*/ 380804 w 1736999"/>
                <a:gd name="connsiteY2" fmla="*/ 631703 h 1562666"/>
                <a:gd name="connsiteX3" fmla="*/ 56806 w 1736999"/>
                <a:gd name="connsiteY3" fmla="*/ 374138 h 1562666"/>
                <a:gd name="connsiteX4" fmla="*/ 27348 w 1736999"/>
                <a:gd name="connsiteY4" fmla="*/ 294338 h 1562666"/>
                <a:gd name="connsiteX5" fmla="*/ 479829 w 1736999"/>
                <a:gd name="connsiteY5" fmla="*/ 500971 h 1562666"/>
                <a:gd name="connsiteX6" fmla="*/ 615138 w 1736999"/>
                <a:gd name="connsiteY6" fmla="*/ 403143 h 1562666"/>
                <a:gd name="connsiteX7" fmla="*/ 553798 w 1736999"/>
                <a:gd name="connsiteY7" fmla="*/ 72 h 1562666"/>
                <a:gd name="connsiteX8" fmla="*/ 895154 w 1736999"/>
                <a:gd name="connsiteY8" fmla="*/ 365004 h 1562666"/>
                <a:gd name="connsiteX9" fmla="*/ 1295202 w 1736999"/>
                <a:gd name="connsiteY9" fmla="*/ 79254 h 1562666"/>
                <a:gd name="connsiteX10" fmla="*/ 1124781 w 1736999"/>
                <a:gd name="connsiteY10" fmla="*/ 419578 h 1562666"/>
                <a:gd name="connsiteX11" fmla="*/ 1282235 w 1736999"/>
                <a:gd name="connsiteY11" fmla="*/ 395891 h 1562666"/>
                <a:gd name="connsiteX12" fmla="*/ 1736977 w 1736999"/>
                <a:gd name="connsiteY12" fmla="*/ 340179 h 1562666"/>
                <a:gd name="connsiteX13" fmla="*/ 1303311 w 1736999"/>
                <a:gd name="connsiteY13" fmla="*/ 814222 h 1562666"/>
                <a:gd name="connsiteX14" fmla="*/ 1174553 w 1736999"/>
                <a:gd name="connsiteY14" fmla="*/ 1444503 h 1562666"/>
                <a:gd name="connsiteX15" fmla="*/ 837618 w 1736999"/>
                <a:gd name="connsiteY15" fmla="*/ 1318938 h 1562666"/>
                <a:gd name="connsiteX16" fmla="*/ 361753 w 1736999"/>
                <a:gd name="connsiteY16" fmla="*/ 1558803 h 1562666"/>
                <a:gd name="connsiteX17" fmla="*/ 444303 w 1736999"/>
                <a:gd name="connsiteY17" fmla="*/ 1088903 h 1562666"/>
                <a:gd name="connsiteX18" fmla="*/ 903 w 1736999"/>
                <a:gd name="connsiteY18" fmla="*/ 1131402 h 1562666"/>
                <a:gd name="connsiteX0" fmla="*/ 903 w 1737000"/>
                <a:gd name="connsiteY0" fmla="*/ 1131402 h 1562666"/>
                <a:gd name="connsiteX1" fmla="*/ 325097 w 1737000"/>
                <a:gd name="connsiteY1" fmla="*/ 954222 h 1562666"/>
                <a:gd name="connsiteX2" fmla="*/ 380804 w 1737000"/>
                <a:gd name="connsiteY2" fmla="*/ 631703 h 1562666"/>
                <a:gd name="connsiteX3" fmla="*/ 56806 w 1737000"/>
                <a:gd name="connsiteY3" fmla="*/ 374138 h 1562666"/>
                <a:gd name="connsiteX4" fmla="*/ 27348 w 1737000"/>
                <a:gd name="connsiteY4" fmla="*/ 294338 h 1562666"/>
                <a:gd name="connsiteX5" fmla="*/ 479829 w 1737000"/>
                <a:gd name="connsiteY5" fmla="*/ 500971 h 1562666"/>
                <a:gd name="connsiteX6" fmla="*/ 615138 w 1737000"/>
                <a:gd name="connsiteY6" fmla="*/ 403143 h 1562666"/>
                <a:gd name="connsiteX7" fmla="*/ 553798 w 1737000"/>
                <a:gd name="connsiteY7" fmla="*/ 72 h 1562666"/>
                <a:gd name="connsiteX8" fmla="*/ 895154 w 1737000"/>
                <a:gd name="connsiteY8" fmla="*/ 365004 h 1562666"/>
                <a:gd name="connsiteX9" fmla="*/ 1295202 w 1737000"/>
                <a:gd name="connsiteY9" fmla="*/ 79254 h 1562666"/>
                <a:gd name="connsiteX10" fmla="*/ 1124781 w 1737000"/>
                <a:gd name="connsiteY10" fmla="*/ 419578 h 1562666"/>
                <a:gd name="connsiteX11" fmla="*/ 1238729 w 1737000"/>
                <a:gd name="connsiteY11" fmla="*/ 577167 h 1562666"/>
                <a:gd name="connsiteX12" fmla="*/ 1736977 w 1737000"/>
                <a:gd name="connsiteY12" fmla="*/ 340179 h 1562666"/>
                <a:gd name="connsiteX13" fmla="*/ 1303311 w 1737000"/>
                <a:gd name="connsiteY13" fmla="*/ 814222 h 1562666"/>
                <a:gd name="connsiteX14" fmla="*/ 1174553 w 1737000"/>
                <a:gd name="connsiteY14" fmla="*/ 1444503 h 1562666"/>
                <a:gd name="connsiteX15" fmla="*/ 837618 w 1737000"/>
                <a:gd name="connsiteY15" fmla="*/ 1318938 h 1562666"/>
                <a:gd name="connsiteX16" fmla="*/ 361753 w 1737000"/>
                <a:gd name="connsiteY16" fmla="*/ 1558803 h 1562666"/>
                <a:gd name="connsiteX17" fmla="*/ 444303 w 1737000"/>
                <a:gd name="connsiteY17" fmla="*/ 1088903 h 1562666"/>
                <a:gd name="connsiteX18" fmla="*/ 903 w 1737000"/>
                <a:gd name="connsiteY18" fmla="*/ 1131402 h 1562666"/>
                <a:gd name="connsiteX0" fmla="*/ 903 w 1729750"/>
                <a:gd name="connsiteY0" fmla="*/ 1131402 h 1562666"/>
                <a:gd name="connsiteX1" fmla="*/ 325097 w 1729750"/>
                <a:gd name="connsiteY1" fmla="*/ 954222 h 1562666"/>
                <a:gd name="connsiteX2" fmla="*/ 380804 w 1729750"/>
                <a:gd name="connsiteY2" fmla="*/ 631703 h 1562666"/>
                <a:gd name="connsiteX3" fmla="*/ 56806 w 1729750"/>
                <a:gd name="connsiteY3" fmla="*/ 374138 h 1562666"/>
                <a:gd name="connsiteX4" fmla="*/ 27348 w 1729750"/>
                <a:gd name="connsiteY4" fmla="*/ 294338 h 1562666"/>
                <a:gd name="connsiteX5" fmla="*/ 479829 w 1729750"/>
                <a:gd name="connsiteY5" fmla="*/ 500971 h 1562666"/>
                <a:gd name="connsiteX6" fmla="*/ 615138 w 1729750"/>
                <a:gd name="connsiteY6" fmla="*/ 403143 h 1562666"/>
                <a:gd name="connsiteX7" fmla="*/ 553798 w 1729750"/>
                <a:gd name="connsiteY7" fmla="*/ 72 h 1562666"/>
                <a:gd name="connsiteX8" fmla="*/ 895154 w 1729750"/>
                <a:gd name="connsiteY8" fmla="*/ 365004 h 1562666"/>
                <a:gd name="connsiteX9" fmla="*/ 1295202 w 1729750"/>
                <a:gd name="connsiteY9" fmla="*/ 79254 h 1562666"/>
                <a:gd name="connsiteX10" fmla="*/ 1124781 w 1729750"/>
                <a:gd name="connsiteY10" fmla="*/ 419578 h 1562666"/>
                <a:gd name="connsiteX11" fmla="*/ 1238729 w 1729750"/>
                <a:gd name="connsiteY11" fmla="*/ 577167 h 1562666"/>
                <a:gd name="connsiteX12" fmla="*/ 1729726 w 1729750"/>
                <a:gd name="connsiteY12" fmla="*/ 557711 h 1562666"/>
                <a:gd name="connsiteX13" fmla="*/ 1303311 w 1729750"/>
                <a:gd name="connsiteY13" fmla="*/ 814222 h 1562666"/>
                <a:gd name="connsiteX14" fmla="*/ 1174553 w 1729750"/>
                <a:gd name="connsiteY14" fmla="*/ 1444503 h 1562666"/>
                <a:gd name="connsiteX15" fmla="*/ 837618 w 1729750"/>
                <a:gd name="connsiteY15" fmla="*/ 1318938 h 1562666"/>
                <a:gd name="connsiteX16" fmla="*/ 361753 w 1729750"/>
                <a:gd name="connsiteY16" fmla="*/ 1558803 h 1562666"/>
                <a:gd name="connsiteX17" fmla="*/ 444303 w 1729750"/>
                <a:gd name="connsiteY17" fmla="*/ 1088903 h 1562666"/>
                <a:gd name="connsiteX18" fmla="*/ 903 w 1729750"/>
                <a:gd name="connsiteY18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174553 w 1729752"/>
                <a:gd name="connsiteY15" fmla="*/ 1444503 h 1562666"/>
                <a:gd name="connsiteX16" fmla="*/ 837618 w 1729752"/>
                <a:gd name="connsiteY16" fmla="*/ 1318938 h 1562666"/>
                <a:gd name="connsiteX17" fmla="*/ 361753 w 1729752"/>
                <a:gd name="connsiteY17" fmla="*/ 1558803 h 1562666"/>
                <a:gd name="connsiteX18" fmla="*/ 444303 w 1729752"/>
                <a:gd name="connsiteY18" fmla="*/ 1088903 h 1562666"/>
                <a:gd name="connsiteX19" fmla="*/ 903 w 1729752"/>
                <a:gd name="connsiteY19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16975 w 1729752"/>
                <a:gd name="connsiteY15" fmla="*/ 1171753 h 1562666"/>
                <a:gd name="connsiteX16" fmla="*/ 1174553 w 1729752"/>
                <a:gd name="connsiteY16" fmla="*/ 1444503 h 1562666"/>
                <a:gd name="connsiteX17" fmla="*/ 837618 w 1729752"/>
                <a:gd name="connsiteY17" fmla="*/ 1318938 h 1562666"/>
                <a:gd name="connsiteX18" fmla="*/ 361753 w 1729752"/>
                <a:gd name="connsiteY18" fmla="*/ 1558803 h 1562666"/>
                <a:gd name="connsiteX19" fmla="*/ 444303 w 1729752"/>
                <a:gd name="connsiteY19" fmla="*/ 1088903 h 1562666"/>
                <a:gd name="connsiteX20" fmla="*/ 903 w 1729752"/>
                <a:gd name="connsiteY20" fmla="*/ 1131402 h 1562666"/>
                <a:gd name="connsiteX0" fmla="*/ 903 w 1729752"/>
                <a:gd name="connsiteY0" fmla="*/ 1131402 h 1562666"/>
                <a:gd name="connsiteX1" fmla="*/ 325097 w 1729752"/>
                <a:gd name="connsiteY1" fmla="*/ 954222 h 1562666"/>
                <a:gd name="connsiteX2" fmla="*/ 380804 w 1729752"/>
                <a:gd name="connsiteY2" fmla="*/ 631703 h 1562666"/>
                <a:gd name="connsiteX3" fmla="*/ 56806 w 1729752"/>
                <a:gd name="connsiteY3" fmla="*/ 374138 h 1562666"/>
                <a:gd name="connsiteX4" fmla="*/ 27348 w 1729752"/>
                <a:gd name="connsiteY4" fmla="*/ 294338 h 1562666"/>
                <a:gd name="connsiteX5" fmla="*/ 479829 w 1729752"/>
                <a:gd name="connsiteY5" fmla="*/ 500971 h 1562666"/>
                <a:gd name="connsiteX6" fmla="*/ 615138 w 1729752"/>
                <a:gd name="connsiteY6" fmla="*/ 403143 h 1562666"/>
                <a:gd name="connsiteX7" fmla="*/ 553798 w 1729752"/>
                <a:gd name="connsiteY7" fmla="*/ 72 h 1562666"/>
                <a:gd name="connsiteX8" fmla="*/ 895154 w 1729752"/>
                <a:gd name="connsiteY8" fmla="*/ 365004 h 1562666"/>
                <a:gd name="connsiteX9" fmla="*/ 1295202 w 1729752"/>
                <a:gd name="connsiteY9" fmla="*/ 79254 h 1562666"/>
                <a:gd name="connsiteX10" fmla="*/ 1124781 w 1729752"/>
                <a:gd name="connsiteY10" fmla="*/ 419578 h 1562666"/>
                <a:gd name="connsiteX11" fmla="*/ 1238729 w 1729752"/>
                <a:gd name="connsiteY11" fmla="*/ 577167 h 1562666"/>
                <a:gd name="connsiteX12" fmla="*/ 1729726 w 1729752"/>
                <a:gd name="connsiteY12" fmla="*/ 557711 h 1562666"/>
                <a:gd name="connsiteX13" fmla="*/ 1303311 w 1729752"/>
                <a:gd name="connsiteY13" fmla="*/ 814222 h 1562666"/>
                <a:gd name="connsiteX14" fmla="*/ 1253230 w 1729752"/>
                <a:gd name="connsiteY14" fmla="*/ 990477 h 1562666"/>
                <a:gd name="connsiteX15" fmla="*/ 1224226 w 1729752"/>
                <a:gd name="connsiteY15" fmla="*/ 1041235 h 1562666"/>
                <a:gd name="connsiteX16" fmla="*/ 1216975 w 1729752"/>
                <a:gd name="connsiteY16" fmla="*/ 1171753 h 1562666"/>
                <a:gd name="connsiteX17" fmla="*/ 1174553 w 1729752"/>
                <a:gd name="connsiteY17" fmla="*/ 1444503 h 1562666"/>
                <a:gd name="connsiteX18" fmla="*/ 837618 w 1729752"/>
                <a:gd name="connsiteY18" fmla="*/ 1318938 h 1562666"/>
                <a:gd name="connsiteX19" fmla="*/ 361753 w 1729752"/>
                <a:gd name="connsiteY19" fmla="*/ 1558803 h 1562666"/>
                <a:gd name="connsiteX20" fmla="*/ 444303 w 1729752"/>
                <a:gd name="connsiteY20" fmla="*/ 1088903 h 1562666"/>
                <a:gd name="connsiteX21" fmla="*/ 903 w 1729752"/>
                <a:gd name="connsiteY21" fmla="*/ 1131402 h 1562666"/>
                <a:gd name="connsiteX0" fmla="*/ 903 w 1731853"/>
                <a:gd name="connsiteY0" fmla="*/ 1131402 h 1562666"/>
                <a:gd name="connsiteX1" fmla="*/ 325097 w 1731853"/>
                <a:gd name="connsiteY1" fmla="*/ 954222 h 1562666"/>
                <a:gd name="connsiteX2" fmla="*/ 380804 w 1731853"/>
                <a:gd name="connsiteY2" fmla="*/ 631703 h 1562666"/>
                <a:gd name="connsiteX3" fmla="*/ 56806 w 1731853"/>
                <a:gd name="connsiteY3" fmla="*/ 374138 h 1562666"/>
                <a:gd name="connsiteX4" fmla="*/ 27348 w 1731853"/>
                <a:gd name="connsiteY4" fmla="*/ 294338 h 1562666"/>
                <a:gd name="connsiteX5" fmla="*/ 479829 w 1731853"/>
                <a:gd name="connsiteY5" fmla="*/ 500971 h 1562666"/>
                <a:gd name="connsiteX6" fmla="*/ 615138 w 1731853"/>
                <a:gd name="connsiteY6" fmla="*/ 403143 h 1562666"/>
                <a:gd name="connsiteX7" fmla="*/ 553798 w 1731853"/>
                <a:gd name="connsiteY7" fmla="*/ 72 h 1562666"/>
                <a:gd name="connsiteX8" fmla="*/ 895154 w 1731853"/>
                <a:gd name="connsiteY8" fmla="*/ 365004 h 1562666"/>
                <a:gd name="connsiteX9" fmla="*/ 1295202 w 1731853"/>
                <a:gd name="connsiteY9" fmla="*/ 79254 h 1562666"/>
                <a:gd name="connsiteX10" fmla="*/ 1124781 w 1731853"/>
                <a:gd name="connsiteY10" fmla="*/ 419578 h 1562666"/>
                <a:gd name="connsiteX11" fmla="*/ 1238729 w 1731853"/>
                <a:gd name="connsiteY11" fmla="*/ 577167 h 1562666"/>
                <a:gd name="connsiteX12" fmla="*/ 1729726 w 1731853"/>
                <a:gd name="connsiteY12" fmla="*/ 557711 h 1562666"/>
                <a:gd name="connsiteX13" fmla="*/ 1303311 w 1731853"/>
                <a:gd name="connsiteY13" fmla="*/ 814222 h 1562666"/>
                <a:gd name="connsiteX14" fmla="*/ 1253230 w 1731853"/>
                <a:gd name="connsiteY14" fmla="*/ 990477 h 1562666"/>
                <a:gd name="connsiteX15" fmla="*/ 1731799 w 1731853"/>
                <a:gd name="connsiteY15" fmla="*/ 1200758 h 1562666"/>
                <a:gd name="connsiteX16" fmla="*/ 1216975 w 1731853"/>
                <a:gd name="connsiteY16" fmla="*/ 1171753 h 1562666"/>
                <a:gd name="connsiteX17" fmla="*/ 1174553 w 1731853"/>
                <a:gd name="connsiteY17" fmla="*/ 1444503 h 1562666"/>
                <a:gd name="connsiteX18" fmla="*/ 837618 w 1731853"/>
                <a:gd name="connsiteY18" fmla="*/ 1318938 h 1562666"/>
                <a:gd name="connsiteX19" fmla="*/ 361753 w 1731853"/>
                <a:gd name="connsiteY19" fmla="*/ 1558803 h 1562666"/>
                <a:gd name="connsiteX20" fmla="*/ 444303 w 1731853"/>
                <a:gd name="connsiteY20" fmla="*/ 1088903 h 1562666"/>
                <a:gd name="connsiteX21" fmla="*/ 903 w 1731853"/>
                <a:gd name="connsiteY21" fmla="*/ 1131402 h 1562666"/>
                <a:gd name="connsiteX0" fmla="*/ 903 w 1731853"/>
                <a:gd name="connsiteY0" fmla="*/ 1131402 h 1562878"/>
                <a:gd name="connsiteX1" fmla="*/ 325097 w 1731853"/>
                <a:gd name="connsiteY1" fmla="*/ 954222 h 1562878"/>
                <a:gd name="connsiteX2" fmla="*/ 380804 w 1731853"/>
                <a:gd name="connsiteY2" fmla="*/ 631703 h 1562878"/>
                <a:gd name="connsiteX3" fmla="*/ 56806 w 1731853"/>
                <a:gd name="connsiteY3" fmla="*/ 374138 h 1562878"/>
                <a:gd name="connsiteX4" fmla="*/ 27348 w 1731853"/>
                <a:gd name="connsiteY4" fmla="*/ 294338 h 1562878"/>
                <a:gd name="connsiteX5" fmla="*/ 479829 w 1731853"/>
                <a:gd name="connsiteY5" fmla="*/ 500971 h 1562878"/>
                <a:gd name="connsiteX6" fmla="*/ 615138 w 1731853"/>
                <a:gd name="connsiteY6" fmla="*/ 403143 h 1562878"/>
                <a:gd name="connsiteX7" fmla="*/ 553798 w 1731853"/>
                <a:gd name="connsiteY7" fmla="*/ 72 h 1562878"/>
                <a:gd name="connsiteX8" fmla="*/ 895154 w 1731853"/>
                <a:gd name="connsiteY8" fmla="*/ 365004 h 1562878"/>
                <a:gd name="connsiteX9" fmla="*/ 1295202 w 1731853"/>
                <a:gd name="connsiteY9" fmla="*/ 79254 h 1562878"/>
                <a:gd name="connsiteX10" fmla="*/ 1124781 w 1731853"/>
                <a:gd name="connsiteY10" fmla="*/ 419578 h 1562878"/>
                <a:gd name="connsiteX11" fmla="*/ 1238729 w 1731853"/>
                <a:gd name="connsiteY11" fmla="*/ 577167 h 1562878"/>
                <a:gd name="connsiteX12" fmla="*/ 1729726 w 1731853"/>
                <a:gd name="connsiteY12" fmla="*/ 557711 h 1562878"/>
                <a:gd name="connsiteX13" fmla="*/ 1303311 w 1731853"/>
                <a:gd name="connsiteY13" fmla="*/ 814222 h 1562878"/>
                <a:gd name="connsiteX14" fmla="*/ 1253230 w 1731853"/>
                <a:gd name="connsiteY14" fmla="*/ 990477 h 1562878"/>
                <a:gd name="connsiteX15" fmla="*/ 1731799 w 1731853"/>
                <a:gd name="connsiteY15" fmla="*/ 1200758 h 1562878"/>
                <a:gd name="connsiteX16" fmla="*/ 1216975 w 1731853"/>
                <a:gd name="connsiteY16" fmla="*/ 1171753 h 1562878"/>
                <a:gd name="connsiteX17" fmla="*/ 1174553 w 1731853"/>
                <a:gd name="connsiteY17" fmla="*/ 1444503 h 1562878"/>
                <a:gd name="connsiteX18" fmla="*/ 977690 w 1731853"/>
                <a:gd name="connsiteY18" fmla="*/ 1353030 h 1562878"/>
                <a:gd name="connsiteX19" fmla="*/ 837618 w 1731853"/>
                <a:gd name="connsiteY19" fmla="*/ 1318938 h 1562878"/>
                <a:gd name="connsiteX20" fmla="*/ 361753 w 1731853"/>
                <a:gd name="connsiteY20" fmla="*/ 1558803 h 1562878"/>
                <a:gd name="connsiteX21" fmla="*/ 444303 w 1731853"/>
                <a:gd name="connsiteY21" fmla="*/ 1088903 h 1562878"/>
                <a:gd name="connsiteX22" fmla="*/ 903 w 1731853"/>
                <a:gd name="connsiteY22" fmla="*/ 1131402 h 1562878"/>
                <a:gd name="connsiteX0" fmla="*/ 903 w 1731853"/>
                <a:gd name="connsiteY0" fmla="*/ 1131402 h 1565315"/>
                <a:gd name="connsiteX1" fmla="*/ 325097 w 1731853"/>
                <a:gd name="connsiteY1" fmla="*/ 954222 h 1565315"/>
                <a:gd name="connsiteX2" fmla="*/ 380804 w 1731853"/>
                <a:gd name="connsiteY2" fmla="*/ 631703 h 1565315"/>
                <a:gd name="connsiteX3" fmla="*/ 56806 w 1731853"/>
                <a:gd name="connsiteY3" fmla="*/ 374138 h 1565315"/>
                <a:gd name="connsiteX4" fmla="*/ 27348 w 1731853"/>
                <a:gd name="connsiteY4" fmla="*/ 294338 h 1565315"/>
                <a:gd name="connsiteX5" fmla="*/ 479829 w 1731853"/>
                <a:gd name="connsiteY5" fmla="*/ 500971 h 1565315"/>
                <a:gd name="connsiteX6" fmla="*/ 615138 w 1731853"/>
                <a:gd name="connsiteY6" fmla="*/ 403143 h 1565315"/>
                <a:gd name="connsiteX7" fmla="*/ 553798 w 1731853"/>
                <a:gd name="connsiteY7" fmla="*/ 72 h 1565315"/>
                <a:gd name="connsiteX8" fmla="*/ 895154 w 1731853"/>
                <a:gd name="connsiteY8" fmla="*/ 365004 h 1565315"/>
                <a:gd name="connsiteX9" fmla="*/ 1295202 w 1731853"/>
                <a:gd name="connsiteY9" fmla="*/ 79254 h 1565315"/>
                <a:gd name="connsiteX10" fmla="*/ 1124781 w 1731853"/>
                <a:gd name="connsiteY10" fmla="*/ 419578 h 1565315"/>
                <a:gd name="connsiteX11" fmla="*/ 1238729 w 1731853"/>
                <a:gd name="connsiteY11" fmla="*/ 577167 h 1565315"/>
                <a:gd name="connsiteX12" fmla="*/ 1729726 w 1731853"/>
                <a:gd name="connsiteY12" fmla="*/ 557711 h 1565315"/>
                <a:gd name="connsiteX13" fmla="*/ 1303311 w 1731853"/>
                <a:gd name="connsiteY13" fmla="*/ 814222 h 1565315"/>
                <a:gd name="connsiteX14" fmla="*/ 1253230 w 1731853"/>
                <a:gd name="connsiteY14" fmla="*/ 990477 h 1565315"/>
                <a:gd name="connsiteX15" fmla="*/ 1731799 w 1731853"/>
                <a:gd name="connsiteY15" fmla="*/ 1200758 h 1565315"/>
                <a:gd name="connsiteX16" fmla="*/ 1216975 w 1731853"/>
                <a:gd name="connsiteY16" fmla="*/ 1171753 h 1565315"/>
                <a:gd name="connsiteX17" fmla="*/ 1174553 w 1731853"/>
                <a:gd name="connsiteY17" fmla="*/ 1444503 h 1565315"/>
                <a:gd name="connsiteX18" fmla="*/ 977690 w 1731853"/>
                <a:gd name="connsiteY18" fmla="*/ 1353030 h 1565315"/>
                <a:gd name="connsiteX19" fmla="*/ 837618 w 1731853"/>
                <a:gd name="connsiteY19" fmla="*/ 1318938 h 1565315"/>
                <a:gd name="connsiteX20" fmla="*/ 731154 w 1731853"/>
                <a:gd name="connsiteY20" fmla="*/ 1360280 h 1565315"/>
                <a:gd name="connsiteX21" fmla="*/ 361753 w 1731853"/>
                <a:gd name="connsiteY21" fmla="*/ 1558803 h 1565315"/>
                <a:gd name="connsiteX22" fmla="*/ 444303 w 1731853"/>
                <a:gd name="connsiteY22" fmla="*/ 1088903 h 1565315"/>
                <a:gd name="connsiteX23" fmla="*/ 903 w 1731853"/>
                <a:gd name="connsiteY23" fmla="*/ 1131402 h 1565315"/>
                <a:gd name="connsiteX0" fmla="*/ 903 w 1731853"/>
                <a:gd name="connsiteY0" fmla="*/ 1131402 h 1559983"/>
                <a:gd name="connsiteX1" fmla="*/ 325097 w 1731853"/>
                <a:gd name="connsiteY1" fmla="*/ 954222 h 1559983"/>
                <a:gd name="connsiteX2" fmla="*/ 380804 w 1731853"/>
                <a:gd name="connsiteY2" fmla="*/ 631703 h 1559983"/>
                <a:gd name="connsiteX3" fmla="*/ 56806 w 1731853"/>
                <a:gd name="connsiteY3" fmla="*/ 374138 h 1559983"/>
                <a:gd name="connsiteX4" fmla="*/ 27348 w 1731853"/>
                <a:gd name="connsiteY4" fmla="*/ 294338 h 1559983"/>
                <a:gd name="connsiteX5" fmla="*/ 479829 w 1731853"/>
                <a:gd name="connsiteY5" fmla="*/ 500971 h 1559983"/>
                <a:gd name="connsiteX6" fmla="*/ 615138 w 1731853"/>
                <a:gd name="connsiteY6" fmla="*/ 403143 h 1559983"/>
                <a:gd name="connsiteX7" fmla="*/ 553798 w 1731853"/>
                <a:gd name="connsiteY7" fmla="*/ 72 h 1559983"/>
                <a:gd name="connsiteX8" fmla="*/ 895154 w 1731853"/>
                <a:gd name="connsiteY8" fmla="*/ 365004 h 1559983"/>
                <a:gd name="connsiteX9" fmla="*/ 1295202 w 1731853"/>
                <a:gd name="connsiteY9" fmla="*/ 79254 h 1559983"/>
                <a:gd name="connsiteX10" fmla="*/ 1124781 w 1731853"/>
                <a:gd name="connsiteY10" fmla="*/ 419578 h 1559983"/>
                <a:gd name="connsiteX11" fmla="*/ 1238729 w 1731853"/>
                <a:gd name="connsiteY11" fmla="*/ 577167 h 1559983"/>
                <a:gd name="connsiteX12" fmla="*/ 1729726 w 1731853"/>
                <a:gd name="connsiteY12" fmla="*/ 557711 h 1559983"/>
                <a:gd name="connsiteX13" fmla="*/ 1303311 w 1731853"/>
                <a:gd name="connsiteY13" fmla="*/ 814222 h 1559983"/>
                <a:gd name="connsiteX14" fmla="*/ 1253230 w 1731853"/>
                <a:gd name="connsiteY14" fmla="*/ 990477 h 1559983"/>
                <a:gd name="connsiteX15" fmla="*/ 1731799 w 1731853"/>
                <a:gd name="connsiteY15" fmla="*/ 1200758 h 1559983"/>
                <a:gd name="connsiteX16" fmla="*/ 1216975 w 1731853"/>
                <a:gd name="connsiteY16" fmla="*/ 1171753 h 1559983"/>
                <a:gd name="connsiteX17" fmla="*/ 1174553 w 1731853"/>
                <a:gd name="connsiteY17" fmla="*/ 1444503 h 1559983"/>
                <a:gd name="connsiteX18" fmla="*/ 977690 w 1731853"/>
                <a:gd name="connsiteY18" fmla="*/ 1353030 h 1559983"/>
                <a:gd name="connsiteX19" fmla="*/ 837618 w 1731853"/>
                <a:gd name="connsiteY19" fmla="*/ 1318938 h 1559983"/>
                <a:gd name="connsiteX20" fmla="*/ 731154 w 1731853"/>
                <a:gd name="connsiteY20" fmla="*/ 1360280 h 1559983"/>
                <a:gd name="connsiteX21" fmla="*/ 361753 w 1731853"/>
                <a:gd name="connsiteY21" fmla="*/ 1558803 h 1559983"/>
                <a:gd name="connsiteX22" fmla="*/ 607886 w 1731853"/>
                <a:gd name="connsiteY22" fmla="*/ 1425540 h 1559983"/>
                <a:gd name="connsiteX23" fmla="*/ 444303 w 1731853"/>
                <a:gd name="connsiteY23" fmla="*/ 1088903 h 1559983"/>
                <a:gd name="connsiteX24" fmla="*/ 903 w 1731853"/>
                <a:gd name="connsiteY24" fmla="*/ 1131402 h 1559983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731154 w 1731853"/>
                <a:gd name="connsiteY20" fmla="*/ 1360280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559379"/>
                <a:gd name="connsiteX1" fmla="*/ 325097 w 1731853"/>
                <a:gd name="connsiteY1" fmla="*/ 954222 h 1559379"/>
                <a:gd name="connsiteX2" fmla="*/ 380804 w 1731853"/>
                <a:gd name="connsiteY2" fmla="*/ 631703 h 1559379"/>
                <a:gd name="connsiteX3" fmla="*/ 56806 w 1731853"/>
                <a:gd name="connsiteY3" fmla="*/ 374138 h 1559379"/>
                <a:gd name="connsiteX4" fmla="*/ 27348 w 1731853"/>
                <a:gd name="connsiteY4" fmla="*/ 294338 h 1559379"/>
                <a:gd name="connsiteX5" fmla="*/ 479829 w 1731853"/>
                <a:gd name="connsiteY5" fmla="*/ 500971 h 1559379"/>
                <a:gd name="connsiteX6" fmla="*/ 615138 w 1731853"/>
                <a:gd name="connsiteY6" fmla="*/ 403143 h 1559379"/>
                <a:gd name="connsiteX7" fmla="*/ 553798 w 1731853"/>
                <a:gd name="connsiteY7" fmla="*/ 72 h 1559379"/>
                <a:gd name="connsiteX8" fmla="*/ 895154 w 1731853"/>
                <a:gd name="connsiteY8" fmla="*/ 365004 h 1559379"/>
                <a:gd name="connsiteX9" fmla="*/ 1295202 w 1731853"/>
                <a:gd name="connsiteY9" fmla="*/ 79254 h 1559379"/>
                <a:gd name="connsiteX10" fmla="*/ 1124781 w 1731853"/>
                <a:gd name="connsiteY10" fmla="*/ 419578 h 1559379"/>
                <a:gd name="connsiteX11" fmla="*/ 1238729 w 1731853"/>
                <a:gd name="connsiteY11" fmla="*/ 577167 h 1559379"/>
                <a:gd name="connsiteX12" fmla="*/ 1729726 w 1731853"/>
                <a:gd name="connsiteY12" fmla="*/ 557711 h 1559379"/>
                <a:gd name="connsiteX13" fmla="*/ 1303311 w 1731853"/>
                <a:gd name="connsiteY13" fmla="*/ 814222 h 1559379"/>
                <a:gd name="connsiteX14" fmla="*/ 1253230 w 1731853"/>
                <a:gd name="connsiteY14" fmla="*/ 990477 h 1559379"/>
                <a:gd name="connsiteX15" fmla="*/ 1731799 w 1731853"/>
                <a:gd name="connsiteY15" fmla="*/ 1200758 h 1559379"/>
                <a:gd name="connsiteX16" fmla="*/ 1216975 w 1731853"/>
                <a:gd name="connsiteY16" fmla="*/ 1171753 h 1559379"/>
                <a:gd name="connsiteX17" fmla="*/ 1174553 w 1731853"/>
                <a:gd name="connsiteY17" fmla="*/ 1444503 h 1559379"/>
                <a:gd name="connsiteX18" fmla="*/ 977690 w 1731853"/>
                <a:gd name="connsiteY18" fmla="*/ 1353030 h 1559379"/>
                <a:gd name="connsiteX19" fmla="*/ 837618 w 1731853"/>
                <a:gd name="connsiteY19" fmla="*/ 1318938 h 1559379"/>
                <a:gd name="connsiteX20" fmla="*/ 607886 w 1731853"/>
                <a:gd name="connsiteY20" fmla="*/ 1331276 h 1559379"/>
                <a:gd name="connsiteX21" fmla="*/ 361753 w 1731853"/>
                <a:gd name="connsiteY21" fmla="*/ 1558803 h 1559379"/>
                <a:gd name="connsiteX22" fmla="*/ 484618 w 1731853"/>
                <a:gd name="connsiteY22" fmla="*/ 1345779 h 1559379"/>
                <a:gd name="connsiteX23" fmla="*/ 444303 w 1731853"/>
                <a:gd name="connsiteY23" fmla="*/ 1088903 h 1559379"/>
                <a:gd name="connsiteX24" fmla="*/ 903 w 1731853"/>
                <a:gd name="connsiteY24" fmla="*/ 1131402 h 1559379"/>
                <a:gd name="connsiteX0" fmla="*/ 903 w 1731853"/>
                <a:gd name="connsiteY0" fmla="*/ 1131402 h 1638015"/>
                <a:gd name="connsiteX1" fmla="*/ 325097 w 1731853"/>
                <a:gd name="connsiteY1" fmla="*/ 954222 h 1638015"/>
                <a:gd name="connsiteX2" fmla="*/ 380804 w 1731853"/>
                <a:gd name="connsiteY2" fmla="*/ 631703 h 1638015"/>
                <a:gd name="connsiteX3" fmla="*/ 56806 w 1731853"/>
                <a:gd name="connsiteY3" fmla="*/ 374138 h 1638015"/>
                <a:gd name="connsiteX4" fmla="*/ 27348 w 1731853"/>
                <a:gd name="connsiteY4" fmla="*/ 294338 h 1638015"/>
                <a:gd name="connsiteX5" fmla="*/ 479829 w 1731853"/>
                <a:gd name="connsiteY5" fmla="*/ 500971 h 1638015"/>
                <a:gd name="connsiteX6" fmla="*/ 615138 w 1731853"/>
                <a:gd name="connsiteY6" fmla="*/ 403143 h 1638015"/>
                <a:gd name="connsiteX7" fmla="*/ 553798 w 1731853"/>
                <a:gd name="connsiteY7" fmla="*/ 72 h 1638015"/>
                <a:gd name="connsiteX8" fmla="*/ 895154 w 1731853"/>
                <a:gd name="connsiteY8" fmla="*/ 365004 h 1638015"/>
                <a:gd name="connsiteX9" fmla="*/ 1295202 w 1731853"/>
                <a:gd name="connsiteY9" fmla="*/ 79254 h 1638015"/>
                <a:gd name="connsiteX10" fmla="*/ 1124781 w 1731853"/>
                <a:gd name="connsiteY10" fmla="*/ 419578 h 1638015"/>
                <a:gd name="connsiteX11" fmla="*/ 1238729 w 1731853"/>
                <a:gd name="connsiteY11" fmla="*/ 577167 h 1638015"/>
                <a:gd name="connsiteX12" fmla="*/ 1729726 w 1731853"/>
                <a:gd name="connsiteY12" fmla="*/ 557711 h 1638015"/>
                <a:gd name="connsiteX13" fmla="*/ 1303311 w 1731853"/>
                <a:gd name="connsiteY13" fmla="*/ 814222 h 1638015"/>
                <a:gd name="connsiteX14" fmla="*/ 1253230 w 1731853"/>
                <a:gd name="connsiteY14" fmla="*/ 990477 h 1638015"/>
                <a:gd name="connsiteX15" fmla="*/ 1731799 w 1731853"/>
                <a:gd name="connsiteY15" fmla="*/ 1200758 h 1638015"/>
                <a:gd name="connsiteX16" fmla="*/ 1216975 w 1731853"/>
                <a:gd name="connsiteY16" fmla="*/ 1171753 h 1638015"/>
                <a:gd name="connsiteX17" fmla="*/ 1174553 w 1731853"/>
                <a:gd name="connsiteY17" fmla="*/ 1444503 h 1638015"/>
                <a:gd name="connsiteX18" fmla="*/ 977690 w 1731853"/>
                <a:gd name="connsiteY18" fmla="*/ 1353030 h 1638015"/>
                <a:gd name="connsiteX19" fmla="*/ 750605 w 1731853"/>
                <a:gd name="connsiteY19" fmla="*/ 1637984 h 1638015"/>
                <a:gd name="connsiteX20" fmla="*/ 607886 w 1731853"/>
                <a:gd name="connsiteY20" fmla="*/ 1331276 h 1638015"/>
                <a:gd name="connsiteX21" fmla="*/ 361753 w 1731853"/>
                <a:gd name="connsiteY21" fmla="*/ 1558803 h 1638015"/>
                <a:gd name="connsiteX22" fmla="*/ 484618 w 1731853"/>
                <a:gd name="connsiteY22" fmla="*/ 1345779 h 1638015"/>
                <a:gd name="connsiteX23" fmla="*/ 444303 w 1731853"/>
                <a:gd name="connsiteY23" fmla="*/ 1088903 h 1638015"/>
                <a:gd name="connsiteX24" fmla="*/ 903 w 1731853"/>
                <a:gd name="connsiteY24" fmla="*/ 1131402 h 1638015"/>
                <a:gd name="connsiteX0" fmla="*/ 903 w 1731853"/>
                <a:gd name="connsiteY0" fmla="*/ 1131402 h 1638348"/>
                <a:gd name="connsiteX1" fmla="*/ 325097 w 1731853"/>
                <a:gd name="connsiteY1" fmla="*/ 954222 h 1638348"/>
                <a:gd name="connsiteX2" fmla="*/ 380804 w 1731853"/>
                <a:gd name="connsiteY2" fmla="*/ 631703 h 1638348"/>
                <a:gd name="connsiteX3" fmla="*/ 56806 w 1731853"/>
                <a:gd name="connsiteY3" fmla="*/ 374138 h 1638348"/>
                <a:gd name="connsiteX4" fmla="*/ 27348 w 1731853"/>
                <a:gd name="connsiteY4" fmla="*/ 294338 h 1638348"/>
                <a:gd name="connsiteX5" fmla="*/ 479829 w 1731853"/>
                <a:gd name="connsiteY5" fmla="*/ 500971 h 1638348"/>
                <a:gd name="connsiteX6" fmla="*/ 615138 w 1731853"/>
                <a:gd name="connsiteY6" fmla="*/ 403143 h 1638348"/>
                <a:gd name="connsiteX7" fmla="*/ 553798 w 1731853"/>
                <a:gd name="connsiteY7" fmla="*/ 72 h 1638348"/>
                <a:gd name="connsiteX8" fmla="*/ 895154 w 1731853"/>
                <a:gd name="connsiteY8" fmla="*/ 365004 h 1638348"/>
                <a:gd name="connsiteX9" fmla="*/ 1295202 w 1731853"/>
                <a:gd name="connsiteY9" fmla="*/ 79254 h 1638348"/>
                <a:gd name="connsiteX10" fmla="*/ 1124781 w 1731853"/>
                <a:gd name="connsiteY10" fmla="*/ 419578 h 1638348"/>
                <a:gd name="connsiteX11" fmla="*/ 1238729 w 1731853"/>
                <a:gd name="connsiteY11" fmla="*/ 577167 h 1638348"/>
                <a:gd name="connsiteX12" fmla="*/ 1729726 w 1731853"/>
                <a:gd name="connsiteY12" fmla="*/ 557711 h 1638348"/>
                <a:gd name="connsiteX13" fmla="*/ 1303311 w 1731853"/>
                <a:gd name="connsiteY13" fmla="*/ 814222 h 1638348"/>
                <a:gd name="connsiteX14" fmla="*/ 1253230 w 1731853"/>
                <a:gd name="connsiteY14" fmla="*/ 990477 h 1638348"/>
                <a:gd name="connsiteX15" fmla="*/ 1731799 w 1731853"/>
                <a:gd name="connsiteY15" fmla="*/ 1200758 h 1638348"/>
                <a:gd name="connsiteX16" fmla="*/ 1216975 w 1731853"/>
                <a:gd name="connsiteY16" fmla="*/ 1171753 h 1638348"/>
                <a:gd name="connsiteX17" fmla="*/ 1174553 w 1731853"/>
                <a:gd name="connsiteY17" fmla="*/ 1444503 h 1638348"/>
                <a:gd name="connsiteX18" fmla="*/ 977690 w 1731853"/>
                <a:gd name="connsiteY18" fmla="*/ 1353030 h 1638348"/>
                <a:gd name="connsiteX19" fmla="*/ 750605 w 1731853"/>
                <a:gd name="connsiteY19" fmla="*/ 1637984 h 1638348"/>
                <a:gd name="connsiteX20" fmla="*/ 658643 w 1731853"/>
                <a:gd name="connsiteY20" fmla="*/ 1411039 h 1638348"/>
                <a:gd name="connsiteX21" fmla="*/ 607886 w 1731853"/>
                <a:gd name="connsiteY21" fmla="*/ 1331276 h 1638348"/>
                <a:gd name="connsiteX22" fmla="*/ 361753 w 1731853"/>
                <a:gd name="connsiteY22" fmla="*/ 1558803 h 1638348"/>
                <a:gd name="connsiteX23" fmla="*/ 484618 w 1731853"/>
                <a:gd name="connsiteY23" fmla="*/ 1345779 h 1638348"/>
                <a:gd name="connsiteX24" fmla="*/ 444303 w 1731853"/>
                <a:gd name="connsiteY24" fmla="*/ 1088903 h 1638348"/>
                <a:gd name="connsiteX25" fmla="*/ 903 w 1731853"/>
                <a:gd name="connsiteY25" fmla="*/ 1131402 h 1638348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977690 w 1731853"/>
                <a:gd name="connsiteY18" fmla="*/ 1353030 h 1638115"/>
                <a:gd name="connsiteX19" fmla="*/ 750605 w 1731853"/>
                <a:gd name="connsiteY19" fmla="*/ 1637984 h 1638115"/>
                <a:gd name="connsiteX20" fmla="*/ 774660 w 1731853"/>
                <a:gd name="connsiteY20" fmla="*/ 1389285 h 1638115"/>
                <a:gd name="connsiteX21" fmla="*/ 607886 w 1731853"/>
                <a:gd name="connsiteY21" fmla="*/ 1331276 h 1638115"/>
                <a:gd name="connsiteX22" fmla="*/ 361753 w 1731853"/>
                <a:gd name="connsiteY22" fmla="*/ 1558803 h 1638115"/>
                <a:gd name="connsiteX23" fmla="*/ 484618 w 1731853"/>
                <a:gd name="connsiteY23" fmla="*/ 1345779 h 1638115"/>
                <a:gd name="connsiteX24" fmla="*/ 444303 w 1731853"/>
                <a:gd name="connsiteY24" fmla="*/ 1088903 h 1638115"/>
                <a:gd name="connsiteX25" fmla="*/ 903 w 1731853"/>
                <a:gd name="connsiteY25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064702 w 1731853"/>
                <a:gd name="connsiteY18" fmla="*/ 1396536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174553 w 1731853"/>
                <a:gd name="connsiteY17" fmla="*/ 1444503 h 1638115"/>
                <a:gd name="connsiteX18" fmla="*/ 1100958 w 1731853"/>
                <a:gd name="connsiteY18" fmla="*/ 1316775 h 1638115"/>
                <a:gd name="connsiteX19" fmla="*/ 977690 w 1731853"/>
                <a:gd name="connsiteY19" fmla="*/ 1353030 h 1638115"/>
                <a:gd name="connsiteX20" fmla="*/ 750605 w 1731853"/>
                <a:gd name="connsiteY20" fmla="*/ 1637984 h 1638115"/>
                <a:gd name="connsiteX21" fmla="*/ 774660 w 1731853"/>
                <a:gd name="connsiteY21" fmla="*/ 1389285 h 1638115"/>
                <a:gd name="connsiteX22" fmla="*/ 607886 w 1731853"/>
                <a:gd name="connsiteY22" fmla="*/ 1331276 h 1638115"/>
                <a:gd name="connsiteX23" fmla="*/ 361753 w 1731853"/>
                <a:gd name="connsiteY23" fmla="*/ 1558803 h 1638115"/>
                <a:gd name="connsiteX24" fmla="*/ 484618 w 1731853"/>
                <a:gd name="connsiteY24" fmla="*/ 1345779 h 1638115"/>
                <a:gd name="connsiteX25" fmla="*/ 444303 w 1731853"/>
                <a:gd name="connsiteY25" fmla="*/ 1088903 h 1638115"/>
                <a:gd name="connsiteX26" fmla="*/ 903 w 1731853"/>
                <a:gd name="connsiteY26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174553 w 1731853"/>
                <a:gd name="connsiteY18" fmla="*/ 1444503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  <a:gd name="connsiteX0" fmla="*/ 903 w 1731853"/>
                <a:gd name="connsiteY0" fmla="*/ 1131402 h 1638115"/>
                <a:gd name="connsiteX1" fmla="*/ 325097 w 1731853"/>
                <a:gd name="connsiteY1" fmla="*/ 954222 h 1638115"/>
                <a:gd name="connsiteX2" fmla="*/ 380804 w 1731853"/>
                <a:gd name="connsiteY2" fmla="*/ 631703 h 1638115"/>
                <a:gd name="connsiteX3" fmla="*/ 56806 w 1731853"/>
                <a:gd name="connsiteY3" fmla="*/ 374138 h 1638115"/>
                <a:gd name="connsiteX4" fmla="*/ 27348 w 1731853"/>
                <a:gd name="connsiteY4" fmla="*/ 294338 h 1638115"/>
                <a:gd name="connsiteX5" fmla="*/ 479829 w 1731853"/>
                <a:gd name="connsiteY5" fmla="*/ 500971 h 1638115"/>
                <a:gd name="connsiteX6" fmla="*/ 615138 w 1731853"/>
                <a:gd name="connsiteY6" fmla="*/ 403143 h 1638115"/>
                <a:gd name="connsiteX7" fmla="*/ 553798 w 1731853"/>
                <a:gd name="connsiteY7" fmla="*/ 72 h 1638115"/>
                <a:gd name="connsiteX8" fmla="*/ 895154 w 1731853"/>
                <a:gd name="connsiteY8" fmla="*/ 365004 h 1638115"/>
                <a:gd name="connsiteX9" fmla="*/ 1295202 w 1731853"/>
                <a:gd name="connsiteY9" fmla="*/ 79254 h 1638115"/>
                <a:gd name="connsiteX10" fmla="*/ 1124781 w 1731853"/>
                <a:gd name="connsiteY10" fmla="*/ 419578 h 1638115"/>
                <a:gd name="connsiteX11" fmla="*/ 1238729 w 1731853"/>
                <a:gd name="connsiteY11" fmla="*/ 577167 h 1638115"/>
                <a:gd name="connsiteX12" fmla="*/ 1729726 w 1731853"/>
                <a:gd name="connsiteY12" fmla="*/ 557711 h 1638115"/>
                <a:gd name="connsiteX13" fmla="*/ 1303311 w 1731853"/>
                <a:gd name="connsiteY13" fmla="*/ 814222 h 1638115"/>
                <a:gd name="connsiteX14" fmla="*/ 1253230 w 1731853"/>
                <a:gd name="connsiteY14" fmla="*/ 990477 h 1638115"/>
                <a:gd name="connsiteX15" fmla="*/ 1731799 w 1731853"/>
                <a:gd name="connsiteY15" fmla="*/ 1200758 h 1638115"/>
                <a:gd name="connsiteX16" fmla="*/ 1216975 w 1731853"/>
                <a:gd name="connsiteY16" fmla="*/ 1171753 h 1638115"/>
                <a:gd name="connsiteX17" fmla="*/ 1209723 w 1731853"/>
                <a:gd name="connsiteY17" fmla="*/ 1258767 h 1638115"/>
                <a:gd name="connsiteX18" fmla="*/ 1355829 w 1731853"/>
                <a:gd name="connsiteY18" fmla="*/ 1509762 h 1638115"/>
                <a:gd name="connsiteX19" fmla="*/ 1100958 w 1731853"/>
                <a:gd name="connsiteY19" fmla="*/ 1316775 h 1638115"/>
                <a:gd name="connsiteX20" fmla="*/ 977690 w 1731853"/>
                <a:gd name="connsiteY20" fmla="*/ 1353030 h 1638115"/>
                <a:gd name="connsiteX21" fmla="*/ 750605 w 1731853"/>
                <a:gd name="connsiteY21" fmla="*/ 1637984 h 1638115"/>
                <a:gd name="connsiteX22" fmla="*/ 774660 w 1731853"/>
                <a:gd name="connsiteY22" fmla="*/ 1389285 h 1638115"/>
                <a:gd name="connsiteX23" fmla="*/ 607886 w 1731853"/>
                <a:gd name="connsiteY23" fmla="*/ 1331276 h 1638115"/>
                <a:gd name="connsiteX24" fmla="*/ 361753 w 1731853"/>
                <a:gd name="connsiteY24" fmla="*/ 1558803 h 1638115"/>
                <a:gd name="connsiteX25" fmla="*/ 484618 w 1731853"/>
                <a:gd name="connsiteY25" fmla="*/ 1345779 h 1638115"/>
                <a:gd name="connsiteX26" fmla="*/ 444303 w 1731853"/>
                <a:gd name="connsiteY26" fmla="*/ 1088903 h 1638115"/>
                <a:gd name="connsiteX27" fmla="*/ 903 w 1731853"/>
                <a:gd name="connsiteY27" fmla="*/ 1131402 h 163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1853" h="1638115">
                  <a:moveTo>
                    <a:pt x="903" y="1131402"/>
                  </a:moveTo>
                  <a:cubicBezTo>
                    <a:pt x="-18965" y="1108955"/>
                    <a:pt x="295618" y="991582"/>
                    <a:pt x="325097" y="954222"/>
                  </a:cubicBezTo>
                  <a:cubicBezTo>
                    <a:pt x="354576" y="916862"/>
                    <a:pt x="408600" y="719924"/>
                    <a:pt x="380804" y="631703"/>
                  </a:cubicBezTo>
                  <a:cubicBezTo>
                    <a:pt x="353008" y="543482"/>
                    <a:pt x="95170" y="415863"/>
                    <a:pt x="56806" y="374138"/>
                  </a:cubicBezTo>
                  <a:cubicBezTo>
                    <a:pt x="18442" y="332413"/>
                    <a:pt x="-26237" y="281659"/>
                    <a:pt x="27348" y="294338"/>
                  </a:cubicBezTo>
                  <a:cubicBezTo>
                    <a:pt x="83440" y="255180"/>
                    <a:pt x="435443" y="521740"/>
                    <a:pt x="479829" y="500971"/>
                  </a:cubicBezTo>
                  <a:cubicBezTo>
                    <a:pt x="537913" y="504603"/>
                    <a:pt x="602810" y="486626"/>
                    <a:pt x="615138" y="403143"/>
                  </a:cubicBezTo>
                  <a:cubicBezTo>
                    <a:pt x="627466" y="319660"/>
                    <a:pt x="507129" y="6428"/>
                    <a:pt x="553798" y="72"/>
                  </a:cubicBezTo>
                  <a:cubicBezTo>
                    <a:pt x="600467" y="-6284"/>
                    <a:pt x="818890" y="413026"/>
                    <a:pt x="895154" y="365004"/>
                  </a:cubicBezTo>
                  <a:cubicBezTo>
                    <a:pt x="971418" y="316982"/>
                    <a:pt x="1235936" y="30571"/>
                    <a:pt x="1295202" y="79254"/>
                  </a:cubicBezTo>
                  <a:cubicBezTo>
                    <a:pt x="1367233" y="116957"/>
                    <a:pt x="1088022" y="351527"/>
                    <a:pt x="1124781" y="419578"/>
                  </a:cubicBezTo>
                  <a:cubicBezTo>
                    <a:pt x="1122620" y="472351"/>
                    <a:pt x="1136696" y="590400"/>
                    <a:pt x="1238729" y="577167"/>
                  </a:cubicBezTo>
                  <a:cubicBezTo>
                    <a:pt x="1340762" y="563934"/>
                    <a:pt x="1726213" y="487989"/>
                    <a:pt x="1729726" y="557711"/>
                  </a:cubicBezTo>
                  <a:cubicBezTo>
                    <a:pt x="1733239" y="627433"/>
                    <a:pt x="1382727" y="742094"/>
                    <a:pt x="1303311" y="814222"/>
                  </a:cubicBezTo>
                  <a:cubicBezTo>
                    <a:pt x="1223895" y="886350"/>
                    <a:pt x="1266411" y="952642"/>
                    <a:pt x="1253230" y="990477"/>
                  </a:cubicBezTo>
                  <a:cubicBezTo>
                    <a:pt x="1240049" y="1028312"/>
                    <a:pt x="1737841" y="1170545"/>
                    <a:pt x="1731799" y="1200758"/>
                  </a:cubicBezTo>
                  <a:cubicBezTo>
                    <a:pt x="1725757" y="1230971"/>
                    <a:pt x="1303988" y="1162085"/>
                    <a:pt x="1216975" y="1171753"/>
                  </a:cubicBezTo>
                  <a:cubicBezTo>
                    <a:pt x="1129962" y="1181421"/>
                    <a:pt x="1216793" y="1213309"/>
                    <a:pt x="1209723" y="1258767"/>
                  </a:cubicBezTo>
                  <a:cubicBezTo>
                    <a:pt x="1202653" y="1304225"/>
                    <a:pt x="1373957" y="1500094"/>
                    <a:pt x="1355829" y="1509762"/>
                  </a:cubicBezTo>
                  <a:cubicBezTo>
                    <a:pt x="1337702" y="1519430"/>
                    <a:pt x="1133768" y="1332020"/>
                    <a:pt x="1100958" y="1316775"/>
                  </a:cubicBezTo>
                  <a:cubicBezTo>
                    <a:pt x="1068148" y="1301530"/>
                    <a:pt x="1030039" y="1312789"/>
                    <a:pt x="977690" y="1353030"/>
                  </a:cubicBezTo>
                  <a:cubicBezTo>
                    <a:pt x="925341" y="1393271"/>
                    <a:pt x="784443" y="1631942"/>
                    <a:pt x="750605" y="1637984"/>
                  </a:cubicBezTo>
                  <a:cubicBezTo>
                    <a:pt x="716767" y="1644026"/>
                    <a:pt x="798446" y="1440403"/>
                    <a:pt x="774660" y="1389285"/>
                  </a:cubicBezTo>
                  <a:cubicBezTo>
                    <a:pt x="750874" y="1338167"/>
                    <a:pt x="657368" y="1306649"/>
                    <a:pt x="607886" y="1331276"/>
                  </a:cubicBezTo>
                  <a:cubicBezTo>
                    <a:pt x="558404" y="1355903"/>
                    <a:pt x="382298" y="1547926"/>
                    <a:pt x="361753" y="1558803"/>
                  </a:cubicBezTo>
                  <a:cubicBezTo>
                    <a:pt x="341208" y="1569680"/>
                    <a:pt x="470860" y="1424096"/>
                    <a:pt x="484618" y="1345779"/>
                  </a:cubicBezTo>
                  <a:cubicBezTo>
                    <a:pt x="498376" y="1267462"/>
                    <a:pt x="545467" y="1137926"/>
                    <a:pt x="444303" y="1088903"/>
                  </a:cubicBezTo>
                  <a:cubicBezTo>
                    <a:pt x="397891" y="1019371"/>
                    <a:pt x="20771" y="1153849"/>
                    <a:pt x="903" y="1131402"/>
                  </a:cubicBezTo>
                  <a:close/>
                </a:path>
              </a:pathLst>
            </a:cu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0" name="Ellipse 19"/>
            <p:cNvSpPr/>
            <p:nvPr/>
          </p:nvSpPr>
          <p:spPr>
            <a:xfrm rot="21194495">
              <a:off x="822344" y="2482086"/>
              <a:ext cx="230669" cy="131808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84537" y="2813530"/>
              <a:ext cx="1000674" cy="951551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2" name="Ellipse 21"/>
            <p:cNvSpPr/>
            <p:nvPr/>
          </p:nvSpPr>
          <p:spPr>
            <a:xfrm rot="2704090">
              <a:off x="1447735" y="2552243"/>
              <a:ext cx="257850" cy="13445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3" name="Ellipse 22"/>
            <p:cNvSpPr/>
            <p:nvPr/>
          </p:nvSpPr>
          <p:spPr>
            <a:xfrm rot="17207840">
              <a:off x="613076" y="3005575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4" name="Ellipse 23"/>
            <p:cNvSpPr/>
            <p:nvPr/>
          </p:nvSpPr>
          <p:spPr>
            <a:xfrm rot="14985042">
              <a:off x="1020292" y="3289382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5" name="Ellipse 24"/>
            <p:cNvSpPr/>
            <p:nvPr/>
          </p:nvSpPr>
          <p:spPr>
            <a:xfrm rot="14985042">
              <a:off x="1367068" y="3019507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6" name="Ellipse 25"/>
            <p:cNvSpPr/>
            <p:nvPr/>
          </p:nvSpPr>
          <p:spPr>
            <a:xfrm rot="3717237">
              <a:off x="1786288" y="298593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7" name="Ellipse 26"/>
            <p:cNvSpPr/>
            <p:nvPr/>
          </p:nvSpPr>
          <p:spPr>
            <a:xfrm rot="6187800">
              <a:off x="373523" y="2803826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8" name="Ellipse 27"/>
            <p:cNvSpPr/>
            <p:nvPr/>
          </p:nvSpPr>
          <p:spPr>
            <a:xfrm rot="3640419">
              <a:off x="353068" y="3515672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29" name="Ellipse 28"/>
            <p:cNvSpPr/>
            <p:nvPr/>
          </p:nvSpPr>
          <p:spPr>
            <a:xfrm rot="2722286">
              <a:off x="610791" y="384508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0" name="Ellipse 29"/>
            <p:cNvSpPr/>
            <p:nvPr/>
          </p:nvSpPr>
          <p:spPr>
            <a:xfrm rot="388003">
              <a:off x="1034651" y="392356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1" name="Ellipse 30"/>
            <p:cNvSpPr/>
            <p:nvPr/>
          </p:nvSpPr>
          <p:spPr>
            <a:xfrm rot="17843237">
              <a:off x="1852365" y="3562665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2" name="Ellipse 31"/>
            <p:cNvSpPr/>
            <p:nvPr/>
          </p:nvSpPr>
          <p:spPr>
            <a:xfrm rot="18415063">
              <a:off x="1540128" y="3825703"/>
              <a:ext cx="257850" cy="127000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3" name="Ellipse 32"/>
            <p:cNvSpPr/>
            <p:nvPr/>
          </p:nvSpPr>
          <p:spPr>
            <a:xfrm rot="17475699">
              <a:off x="1331603" y="3385646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4" name="Ellipse 33"/>
            <p:cNvSpPr/>
            <p:nvPr/>
          </p:nvSpPr>
          <p:spPr>
            <a:xfrm rot="17475699">
              <a:off x="881317" y="3579210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5" name="Ellipse 34"/>
            <p:cNvSpPr/>
            <p:nvPr/>
          </p:nvSpPr>
          <p:spPr>
            <a:xfrm rot="17475699">
              <a:off x="615930" y="333779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6" name="Ellipse 35"/>
            <p:cNvSpPr/>
            <p:nvPr/>
          </p:nvSpPr>
          <p:spPr>
            <a:xfrm rot="17475699">
              <a:off x="1081300" y="2736003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7" name="Ellipse 36"/>
            <p:cNvSpPr/>
            <p:nvPr/>
          </p:nvSpPr>
          <p:spPr>
            <a:xfrm rot="16200000">
              <a:off x="1609980" y="3239268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38" name="Ellipse 37"/>
            <p:cNvSpPr/>
            <p:nvPr/>
          </p:nvSpPr>
          <p:spPr>
            <a:xfrm rot="15900445">
              <a:off x="898350" y="2980684"/>
              <a:ext cx="257850" cy="177642"/>
            </a:xfrm>
            <a:prstGeom prst="ellipse">
              <a:avLst/>
            </a:prstGeom>
            <a:grpFill/>
            <a:ln w="12700">
              <a:solidFill>
                <a:srgbClr val="FA83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29487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255990" y="1322119"/>
            <a:ext cx="6728397" cy="305505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Die Kontaktbeschränkungen der vergangene Monate haben eine deutliche Verlangsamung der Infektionskurve erreicht. Die vorhandenen Intensivbetten waren ausreichend </a:t>
            </a:r>
            <a:r>
              <a:rPr lang="de-DE" sz="1400" dirty="0" smtClean="0">
                <a:solidFill>
                  <a:srgbClr val="000000"/>
                </a:solidFill>
              </a:rPr>
              <a:t>[1]</a:t>
            </a:r>
          </a:p>
          <a:p>
            <a:pPr>
              <a:spcAft>
                <a:spcPts val="1200"/>
              </a:spcAft>
            </a:pPr>
            <a:endParaRPr lang="de-DE" sz="18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endParaRPr lang="de-DE" sz="1800" dirty="0">
              <a:solidFill>
                <a:srgbClr val="000000"/>
              </a:solidFill>
            </a:endParaRPr>
          </a:p>
          <a:p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5609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Was haben die Maßnahmen erreicht?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303463" y="4594067"/>
            <a:ext cx="65604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[1] </a:t>
            </a:r>
            <a:r>
              <a:rPr lang="de-DE" sz="1000" dirty="0"/>
              <a:t>2. Stellungnahme der Deutschen Gesellschaft für Epidemiologie (</a:t>
            </a:r>
            <a:r>
              <a:rPr lang="de-DE" sz="1000" dirty="0" err="1"/>
              <a:t>DGEpi</a:t>
            </a:r>
            <a:r>
              <a:rPr lang="de-DE" sz="1000" dirty="0"/>
              <a:t>) zur </a:t>
            </a:r>
            <a:r>
              <a:rPr lang="de-DE" sz="1000" dirty="0" smtClean="0"/>
              <a:t>Verbreitung </a:t>
            </a:r>
            <a:r>
              <a:rPr lang="de-DE" sz="1000" dirty="0"/>
              <a:t>des neuen </a:t>
            </a:r>
            <a:r>
              <a:rPr lang="de-DE" sz="1000" dirty="0" err="1"/>
              <a:t>Coronavirus</a:t>
            </a:r>
            <a:r>
              <a:rPr lang="de-DE" sz="1000" dirty="0"/>
              <a:t> (SARS-CoV-2</a:t>
            </a:r>
            <a:r>
              <a:rPr lang="de-DE" sz="1000" dirty="0" smtClean="0"/>
              <a:t>), 27.04.2020 </a:t>
            </a:r>
            <a:endParaRPr lang="de-DE" sz="1000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3" y="2365901"/>
            <a:ext cx="4912309" cy="21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071221" y="1393864"/>
            <a:ext cx="6722379" cy="3055054"/>
          </a:xfrm>
        </p:spPr>
        <p:txBody>
          <a:bodyPr/>
          <a:lstStyle/>
          <a:p>
            <a:pPr marL="180975" indent="-180975">
              <a:spcAft>
                <a:spcPts val="120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Schrittweise Öffnung der Beschränkungen unter Einhaltung von Distanzregeln und Hygiene in Selbstverantwortung</a:t>
            </a:r>
          </a:p>
          <a:p>
            <a:pPr marL="180975" indent="-180975">
              <a:spcAft>
                <a:spcPts val="120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Die Reproduktionszahl soll hiermit &lt;1 gehalten werden</a:t>
            </a:r>
          </a:p>
          <a:p>
            <a:pPr marL="180975" indent="-180975">
              <a:spcAft>
                <a:spcPts val="1200"/>
              </a:spcAft>
            </a:pPr>
            <a:r>
              <a:rPr lang="de-DE" sz="2000" dirty="0">
                <a:solidFill>
                  <a:srgbClr val="000000"/>
                </a:solidFill>
              </a:rPr>
              <a:t>Containment (</a:t>
            </a:r>
            <a:r>
              <a:rPr lang="de-DE" sz="2000" dirty="0" err="1">
                <a:solidFill>
                  <a:srgbClr val="000000"/>
                </a:solidFill>
              </a:rPr>
              <a:t>dtsch</a:t>
            </a:r>
            <a:r>
              <a:rPr lang="de-DE" sz="2000" dirty="0">
                <a:solidFill>
                  <a:srgbClr val="000000"/>
                </a:solidFill>
              </a:rPr>
              <a:t>: Eindämmung) </a:t>
            </a:r>
            <a:r>
              <a:rPr lang="de-DE" sz="2000" dirty="0" smtClean="0">
                <a:solidFill>
                  <a:srgbClr val="000000"/>
                </a:solidFill>
              </a:rPr>
              <a:t>= Strategie die Erkrankungsfälle </a:t>
            </a:r>
            <a:r>
              <a:rPr lang="de-DE" sz="2000" dirty="0">
                <a:solidFill>
                  <a:srgbClr val="000000"/>
                </a:solidFill>
              </a:rPr>
              <a:t>und </a:t>
            </a:r>
            <a:r>
              <a:rPr lang="de-DE" sz="2000" dirty="0" smtClean="0">
                <a:solidFill>
                  <a:srgbClr val="000000"/>
                </a:solidFill>
              </a:rPr>
              <a:t>die potentiell infizierten Kontakt-personen schnell zu identifizieren </a:t>
            </a:r>
            <a:r>
              <a:rPr lang="de-DE" sz="2000" dirty="0">
                <a:solidFill>
                  <a:srgbClr val="000000"/>
                </a:solidFill>
              </a:rPr>
              <a:t>und </a:t>
            </a:r>
            <a:r>
              <a:rPr lang="de-DE" sz="2000" dirty="0" smtClean="0">
                <a:solidFill>
                  <a:srgbClr val="000000"/>
                </a:solidFill>
              </a:rPr>
              <a:t>zu isolieren, damit </a:t>
            </a:r>
            <a:r>
              <a:rPr lang="de-DE" sz="2000" dirty="0">
                <a:solidFill>
                  <a:srgbClr val="000000"/>
                </a:solidFill>
              </a:rPr>
              <a:t>sich die </a:t>
            </a:r>
            <a:r>
              <a:rPr lang="de-DE" sz="2000" dirty="0" smtClean="0">
                <a:solidFill>
                  <a:srgbClr val="000000"/>
                </a:solidFill>
              </a:rPr>
              <a:t>Epidemie </a:t>
            </a:r>
            <a:r>
              <a:rPr lang="de-DE" sz="2000" dirty="0">
                <a:solidFill>
                  <a:srgbClr val="000000"/>
                </a:solidFill>
              </a:rPr>
              <a:t>nicht mehr in der Gesellschaft ausbreiten kann</a:t>
            </a:r>
            <a:r>
              <a:rPr lang="de-DE" sz="2000" dirty="0" smtClean="0">
                <a:solidFill>
                  <a:srgbClr val="000000"/>
                </a:solidFill>
              </a:rPr>
              <a:t>.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[1] </a:t>
            </a:r>
            <a:endParaRPr lang="de-DE" sz="20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endParaRPr lang="de-DE" sz="16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endParaRPr lang="de-DE" sz="20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4600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Was ist die aktuelle Strategie?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176902" y="4689663"/>
            <a:ext cx="6415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[1] </a:t>
            </a:r>
            <a:r>
              <a:rPr lang="de-DE" sz="1000" dirty="0"/>
              <a:t>2. Stellungnahme der Deutschen Gesellschaft für Epidemiologie (</a:t>
            </a:r>
            <a:r>
              <a:rPr lang="de-DE" sz="1000" dirty="0" err="1"/>
              <a:t>DGEpi</a:t>
            </a:r>
            <a:r>
              <a:rPr lang="de-DE" sz="1000" dirty="0"/>
              <a:t>) zur </a:t>
            </a:r>
            <a:r>
              <a:rPr lang="de-DE" sz="1000" dirty="0" smtClean="0"/>
              <a:t>Verbreitung </a:t>
            </a:r>
            <a:r>
              <a:rPr lang="de-DE" sz="1000" dirty="0"/>
              <a:t>des neuen </a:t>
            </a:r>
            <a:r>
              <a:rPr lang="de-DE" sz="1000" dirty="0" err="1"/>
              <a:t>Coronavirus</a:t>
            </a:r>
            <a:r>
              <a:rPr lang="de-DE" sz="1000" dirty="0"/>
              <a:t> (SARS-CoV-2</a:t>
            </a:r>
            <a:r>
              <a:rPr lang="de-DE" sz="1000" dirty="0" smtClean="0"/>
              <a:t>), 27.04.2020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8678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96671" y="1244391"/>
            <a:ext cx="557212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/>
              <a:t>Energie</a:t>
            </a:r>
            <a:r>
              <a:rPr lang="de-DE" sz="1200" dirty="0"/>
              <a:t>                                                                                  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- Elektrizität </a:t>
            </a:r>
            <a:endParaRPr lang="de-DE" sz="1200" dirty="0"/>
          </a:p>
          <a:p>
            <a:r>
              <a:rPr lang="de-DE" sz="1200" dirty="0" smtClean="0"/>
              <a:t>- Gas </a:t>
            </a:r>
            <a:endParaRPr lang="de-DE" sz="1200" dirty="0"/>
          </a:p>
          <a:p>
            <a:r>
              <a:rPr lang="de-DE" sz="1200" dirty="0" smtClean="0"/>
              <a:t>- Mineralöl </a:t>
            </a:r>
            <a:endParaRPr lang="de-DE" sz="1200" dirty="0"/>
          </a:p>
          <a:p>
            <a:r>
              <a:rPr lang="de-DE" sz="1200" dirty="0" smtClean="0"/>
              <a:t>- Fernwärme </a:t>
            </a:r>
            <a:endParaRPr lang="de-DE" sz="1200" dirty="0"/>
          </a:p>
          <a:p>
            <a:r>
              <a:rPr lang="de-DE" sz="1200" b="1" dirty="0"/>
              <a:t>Informationstechnik und Telekommunikation           </a:t>
            </a:r>
            <a:endParaRPr lang="de-DE" sz="1200" b="1" dirty="0" smtClean="0"/>
          </a:p>
          <a:p>
            <a:r>
              <a:rPr lang="de-DE" sz="1200" dirty="0" smtClean="0"/>
              <a:t>- Telekommunikation </a:t>
            </a:r>
            <a:endParaRPr lang="de-DE" sz="1200" dirty="0"/>
          </a:p>
          <a:p>
            <a:r>
              <a:rPr lang="de-DE" sz="1200" dirty="0" smtClean="0"/>
              <a:t>- Informationstechnik </a:t>
            </a:r>
            <a:endParaRPr lang="de-DE" sz="1200" dirty="0"/>
          </a:p>
          <a:p>
            <a:r>
              <a:rPr lang="de-DE" sz="1200" b="1" dirty="0"/>
              <a:t>T</a:t>
            </a:r>
            <a:r>
              <a:rPr lang="de-DE" sz="1200" b="1" dirty="0" smtClean="0"/>
              <a:t>ransport </a:t>
            </a:r>
            <a:r>
              <a:rPr lang="de-DE" sz="1200" b="1" dirty="0"/>
              <a:t>und Verkehr                                                      </a:t>
            </a:r>
            <a:endParaRPr lang="de-DE" sz="1200" b="1" dirty="0" smtClean="0"/>
          </a:p>
          <a:p>
            <a:r>
              <a:rPr lang="de-DE" sz="1200" dirty="0" smtClean="0">
                <a:solidFill>
                  <a:schemeClr val="accent2"/>
                </a:solidFill>
              </a:rPr>
              <a:t>- Luftfahrt </a:t>
            </a:r>
            <a:endParaRPr lang="de-DE" sz="1200" dirty="0">
              <a:solidFill>
                <a:schemeClr val="accent2"/>
              </a:solidFill>
            </a:endParaRPr>
          </a:p>
          <a:p>
            <a:r>
              <a:rPr lang="de-DE" sz="1200" dirty="0" smtClean="0"/>
              <a:t>- Seeschifffahrt </a:t>
            </a:r>
            <a:endParaRPr lang="de-DE" sz="1200" dirty="0"/>
          </a:p>
          <a:p>
            <a:r>
              <a:rPr lang="de-DE" sz="1200" dirty="0" smtClean="0"/>
              <a:t>- Binnenschifffahrt </a:t>
            </a:r>
            <a:endParaRPr lang="de-DE" sz="1200" dirty="0"/>
          </a:p>
          <a:p>
            <a:r>
              <a:rPr lang="de-DE" sz="1200" dirty="0" smtClean="0"/>
              <a:t>- </a:t>
            </a:r>
            <a:r>
              <a:rPr lang="de-DE" sz="1200" dirty="0">
                <a:solidFill>
                  <a:srgbClr val="FA8324"/>
                </a:solidFill>
              </a:rPr>
              <a:t>Schienenverkehr </a:t>
            </a:r>
          </a:p>
          <a:p>
            <a:r>
              <a:rPr lang="de-DE" sz="1200" dirty="0" smtClean="0"/>
              <a:t>- </a:t>
            </a:r>
            <a:r>
              <a:rPr lang="de-DE" sz="1200" dirty="0"/>
              <a:t>Straßenverkehr </a:t>
            </a:r>
          </a:p>
          <a:p>
            <a:r>
              <a:rPr lang="de-DE" sz="1200" dirty="0" smtClean="0"/>
              <a:t>- </a:t>
            </a:r>
            <a:r>
              <a:rPr lang="de-DE" sz="1200" dirty="0"/>
              <a:t>Logistik </a:t>
            </a:r>
          </a:p>
          <a:p>
            <a:r>
              <a:rPr lang="de-DE" sz="1200" b="1" dirty="0"/>
              <a:t>Gesundheit   </a:t>
            </a:r>
            <a:r>
              <a:rPr lang="de-DE" sz="1200" dirty="0"/>
              <a:t>                                                                        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- </a:t>
            </a:r>
            <a:r>
              <a:rPr lang="de-DE" sz="1200" dirty="0" smtClean="0">
                <a:solidFill>
                  <a:schemeClr val="accent2"/>
                </a:solidFill>
              </a:rPr>
              <a:t>Medizinische </a:t>
            </a:r>
            <a:r>
              <a:rPr lang="de-DE" sz="1200" dirty="0">
                <a:solidFill>
                  <a:schemeClr val="accent2"/>
                </a:solidFill>
              </a:rPr>
              <a:t>Versorgung </a:t>
            </a:r>
          </a:p>
          <a:p>
            <a:r>
              <a:rPr lang="de-DE" sz="1200" dirty="0" smtClean="0"/>
              <a:t>- </a:t>
            </a:r>
            <a:r>
              <a:rPr lang="de-DE" sz="1200" dirty="0">
                <a:solidFill>
                  <a:schemeClr val="accent2"/>
                </a:solidFill>
              </a:rPr>
              <a:t>Arzneimittel </a:t>
            </a:r>
            <a:r>
              <a:rPr lang="de-DE" sz="1200" dirty="0"/>
              <a:t>und </a:t>
            </a:r>
            <a:r>
              <a:rPr lang="de-DE" sz="1200" strike="sngStrike" dirty="0"/>
              <a:t>Impfstoffe </a:t>
            </a:r>
          </a:p>
          <a:p>
            <a:r>
              <a:rPr lang="de-DE" sz="1200" dirty="0" smtClean="0"/>
              <a:t>- </a:t>
            </a:r>
            <a:r>
              <a:rPr lang="de-DE" sz="1200" dirty="0"/>
              <a:t>Labore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325981" y="322738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A8324"/>
                </a:solidFill>
              </a:rPr>
              <a:t>Häfen!</a:t>
            </a:r>
            <a:endParaRPr lang="de-DE" sz="1200" dirty="0">
              <a:solidFill>
                <a:srgbClr val="FA8324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158626" y="127843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b="1" dirty="0"/>
              <a:t>Wasser  </a:t>
            </a:r>
            <a:r>
              <a:rPr lang="de-DE" sz="1200" dirty="0"/>
              <a:t>                                                                                 </a:t>
            </a:r>
            <a:endParaRPr lang="de-DE" sz="1200" dirty="0" smtClean="0"/>
          </a:p>
          <a:p>
            <a:r>
              <a:rPr lang="de-DE" sz="1200" dirty="0" smtClean="0"/>
              <a:t>- </a:t>
            </a:r>
            <a:r>
              <a:rPr lang="de-DE" sz="1200" dirty="0"/>
              <a:t>Öffentliche Wasserversorgung </a:t>
            </a:r>
          </a:p>
          <a:p>
            <a:r>
              <a:rPr lang="de-DE" sz="1200" dirty="0"/>
              <a:t>- Öffentliche Abwasserbeseitigung </a:t>
            </a:r>
          </a:p>
          <a:p>
            <a:r>
              <a:rPr lang="de-DE" sz="1200" b="1" dirty="0"/>
              <a:t>Ernährung    </a:t>
            </a:r>
            <a:r>
              <a:rPr lang="de-DE" sz="1200" dirty="0"/>
              <a:t>                                                                       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>
                <a:solidFill>
                  <a:srgbClr val="FFC000"/>
                </a:solidFill>
              </a:rPr>
              <a:t>- </a:t>
            </a:r>
            <a:r>
              <a:rPr lang="de-DE" sz="1200" dirty="0">
                <a:solidFill>
                  <a:srgbClr val="FA8324"/>
                </a:solidFill>
              </a:rPr>
              <a:t>Ernährungswirtschaft </a:t>
            </a:r>
          </a:p>
          <a:p>
            <a:r>
              <a:rPr lang="de-DE" sz="1200" dirty="0">
                <a:solidFill>
                  <a:srgbClr val="FFC000"/>
                </a:solidFill>
              </a:rPr>
              <a:t>- </a:t>
            </a:r>
            <a:r>
              <a:rPr lang="de-DE" sz="1200" dirty="0">
                <a:solidFill>
                  <a:srgbClr val="FA8324"/>
                </a:solidFill>
              </a:rPr>
              <a:t>Lebensmittelhandel </a:t>
            </a:r>
          </a:p>
          <a:p>
            <a:r>
              <a:rPr lang="de-DE" sz="1200" b="1" dirty="0"/>
              <a:t>Finanz- und Versicherungswesen                                      </a:t>
            </a:r>
            <a:endParaRPr lang="de-DE" sz="1200" b="1" dirty="0" smtClean="0"/>
          </a:p>
          <a:p>
            <a:r>
              <a:rPr lang="de-DE" sz="1200" dirty="0" smtClean="0"/>
              <a:t>- </a:t>
            </a:r>
            <a:r>
              <a:rPr lang="de-DE" sz="1200" dirty="0"/>
              <a:t>Banken </a:t>
            </a:r>
          </a:p>
          <a:p>
            <a:r>
              <a:rPr lang="de-DE" sz="1200" dirty="0"/>
              <a:t>- Börsen </a:t>
            </a:r>
          </a:p>
          <a:p>
            <a:r>
              <a:rPr lang="de-DE" sz="1200" dirty="0"/>
              <a:t>- Versicherungen </a:t>
            </a:r>
          </a:p>
          <a:p>
            <a:r>
              <a:rPr lang="de-DE" sz="1200" dirty="0"/>
              <a:t>- Finanzdienstleister </a:t>
            </a:r>
          </a:p>
          <a:p>
            <a:r>
              <a:rPr lang="de-DE" sz="1200" b="1" dirty="0"/>
              <a:t>Staat und Verwaltung                                                          </a:t>
            </a:r>
            <a:endParaRPr lang="de-DE" sz="1200" b="1" dirty="0" smtClean="0"/>
          </a:p>
          <a:p>
            <a:r>
              <a:rPr lang="de-DE" sz="1200" dirty="0" smtClean="0"/>
              <a:t>- </a:t>
            </a:r>
            <a:r>
              <a:rPr lang="de-DE" sz="1200" dirty="0"/>
              <a:t>Regierung und Verwaltung </a:t>
            </a:r>
          </a:p>
          <a:p>
            <a:r>
              <a:rPr lang="de-DE" sz="1200" dirty="0"/>
              <a:t>- Parlament </a:t>
            </a:r>
          </a:p>
          <a:p>
            <a:r>
              <a:rPr lang="de-DE" sz="1200" dirty="0"/>
              <a:t>- Justizeinrichtungen </a:t>
            </a:r>
          </a:p>
          <a:p>
            <a:r>
              <a:rPr lang="de-DE" sz="1200" dirty="0">
                <a:solidFill>
                  <a:schemeClr val="accent2"/>
                </a:solidFill>
              </a:rPr>
              <a:t>- Notfall-/ Rettungswesen einschließlich </a:t>
            </a:r>
          </a:p>
          <a:p>
            <a:r>
              <a:rPr lang="de-DE" sz="1200" dirty="0">
                <a:solidFill>
                  <a:schemeClr val="accent2"/>
                </a:solidFill>
              </a:rPr>
              <a:t>- Katastrophenschutz </a:t>
            </a:r>
          </a:p>
          <a:p>
            <a:r>
              <a:rPr lang="de-DE" sz="1200" b="1" dirty="0"/>
              <a:t>Medien und Kultur                                                               </a:t>
            </a:r>
            <a:endParaRPr lang="de-DE" sz="1200" b="1" dirty="0" smtClean="0"/>
          </a:p>
          <a:p>
            <a:r>
              <a:rPr lang="de-DE" sz="1200" dirty="0" smtClean="0"/>
              <a:t>- </a:t>
            </a:r>
            <a:r>
              <a:rPr lang="de-DE" sz="1200" dirty="0"/>
              <a:t>Rundfunk (Fernsehen und Radio), </a:t>
            </a:r>
            <a:r>
              <a:rPr lang="de-DE" sz="1200" dirty="0" smtClean="0"/>
              <a:t>Presse </a:t>
            </a:r>
            <a:endParaRPr lang="de-DE" sz="1200" dirty="0"/>
          </a:p>
          <a:p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2925031" y="4126127"/>
            <a:ext cx="1215397" cy="461665"/>
          </a:xfrm>
          <a:prstGeom prst="rect">
            <a:avLst/>
          </a:prstGeom>
          <a:noFill/>
          <a:ln>
            <a:solidFill>
              <a:srgbClr val="FA8324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accent2"/>
                </a:solidFill>
              </a:rPr>
              <a:t>Überforderung </a:t>
            </a:r>
            <a:br>
              <a:rPr lang="de-DE" sz="1200" dirty="0" smtClean="0">
                <a:solidFill>
                  <a:schemeClr val="accent2"/>
                </a:solidFill>
              </a:rPr>
            </a:br>
            <a:r>
              <a:rPr lang="de-DE" sz="1200" dirty="0" smtClean="0">
                <a:solidFill>
                  <a:schemeClr val="accent2"/>
                </a:solidFill>
              </a:rPr>
              <a:t>Engpass</a:t>
            </a:r>
            <a:endParaRPr lang="de-DE" sz="1200" dirty="0">
              <a:solidFill>
                <a:schemeClr val="accent2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4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5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6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7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>
          <a:xfrm>
            <a:off x="2176902" y="713581"/>
            <a:ext cx="6400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Welche Sektoren sind besonders bedroht?</a:t>
            </a:r>
            <a:endParaRPr lang="de-DE" sz="2400" b="1" dirty="0">
              <a:solidFill>
                <a:srgbClr val="FA83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35935" y="4840433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4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5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6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7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>
          <a:xfrm>
            <a:off x="2176902" y="713581"/>
            <a:ext cx="4356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Möglicher Verlauf der Krise?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20" name="Line 176"/>
          <p:cNvSpPr>
            <a:spLocks noChangeShapeType="1"/>
          </p:cNvSpPr>
          <p:nvPr/>
        </p:nvSpPr>
        <p:spPr bwMode="auto">
          <a:xfrm flipV="1">
            <a:off x="453782" y="4647642"/>
            <a:ext cx="8005215" cy="450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1" name="Line 177"/>
          <p:cNvSpPr>
            <a:spLocks noChangeShapeType="1"/>
          </p:cNvSpPr>
          <p:nvPr/>
        </p:nvSpPr>
        <p:spPr bwMode="auto">
          <a:xfrm flipV="1">
            <a:off x="464440" y="1186262"/>
            <a:ext cx="27450" cy="34445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491890" y="1778208"/>
            <a:ext cx="1939925" cy="20736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6200000">
            <a:off x="-522490" y="34302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Kapazität BIP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882215" y="47987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Zeit</a:t>
            </a:r>
            <a:endParaRPr lang="de-DE" b="1" dirty="0">
              <a:solidFill>
                <a:srgbClr val="000000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 flipH="1" flipV="1">
            <a:off x="2432958" y="1778208"/>
            <a:ext cx="379892" cy="2807913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2036312" y="2820452"/>
            <a:ext cx="121058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Eskalation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30" name="Line 176"/>
          <p:cNvSpPr>
            <a:spLocks noChangeShapeType="1"/>
          </p:cNvSpPr>
          <p:nvPr/>
        </p:nvSpPr>
        <p:spPr bwMode="auto">
          <a:xfrm>
            <a:off x="2740029" y="4955853"/>
            <a:ext cx="4730064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79561" y="4630834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Cov19 Krise &gt; 3 Jahre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1519430" y="1235094"/>
            <a:ext cx="1251670" cy="91440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Krise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551228" y="2177380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BF9000"/>
                </a:solidFill>
                <a:latin typeface="Helvetica"/>
              </a:rPr>
              <a:t>Erholung</a:t>
            </a:r>
            <a:endParaRPr lang="de-DE" sz="1600" b="1" dirty="0">
              <a:solidFill>
                <a:srgbClr val="BF9000"/>
              </a:solidFill>
              <a:latin typeface="Helvetica"/>
            </a:endParaRPr>
          </a:p>
        </p:txBody>
      </p:sp>
      <p:sp>
        <p:nvSpPr>
          <p:cNvPr id="67" name="Freihandform 66"/>
          <p:cNvSpPr/>
          <p:nvPr/>
        </p:nvSpPr>
        <p:spPr>
          <a:xfrm>
            <a:off x="2863952" y="3819018"/>
            <a:ext cx="3577006" cy="749122"/>
          </a:xfrm>
          <a:custGeom>
            <a:avLst/>
            <a:gdLst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872104 w 4991100"/>
              <a:gd name="connsiteY6" fmla="*/ 1255362 h 2032000"/>
              <a:gd name="connsiteX0" fmla="*/ 0 w 4872104"/>
              <a:gd name="connsiteY0" fmla="*/ 1741543 h 1741543"/>
              <a:gd name="connsiteX1" fmla="*/ 1231900 w 4872104"/>
              <a:gd name="connsiteY1" fmla="*/ 1500243 h 1741543"/>
              <a:gd name="connsiteX2" fmla="*/ 2146300 w 4872104"/>
              <a:gd name="connsiteY2" fmla="*/ 928743 h 1741543"/>
              <a:gd name="connsiteX3" fmla="*/ 2844800 w 4872104"/>
              <a:gd name="connsiteY3" fmla="*/ 712843 h 1741543"/>
              <a:gd name="connsiteX4" fmla="*/ 3746500 w 4872104"/>
              <a:gd name="connsiteY4" fmla="*/ 1643 h 1741543"/>
              <a:gd name="connsiteX5" fmla="*/ 4098630 w 4872104"/>
              <a:gd name="connsiteY5" fmla="*/ 933909 h 1741543"/>
              <a:gd name="connsiteX6" fmla="*/ 4872104 w 4872104"/>
              <a:gd name="connsiteY6" fmla="*/ 964905 h 1741543"/>
              <a:gd name="connsiteX0" fmla="*/ 0 w 4098630"/>
              <a:gd name="connsiteY0" fmla="*/ 1741543 h 1741543"/>
              <a:gd name="connsiteX1" fmla="*/ 1231900 w 4098630"/>
              <a:gd name="connsiteY1" fmla="*/ 1500243 h 1741543"/>
              <a:gd name="connsiteX2" fmla="*/ 2146300 w 4098630"/>
              <a:gd name="connsiteY2" fmla="*/ 928743 h 1741543"/>
              <a:gd name="connsiteX3" fmla="*/ 2844800 w 4098630"/>
              <a:gd name="connsiteY3" fmla="*/ 712843 h 1741543"/>
              <a:gd name="connsiteX4" fmla="*/ 3746500 w 4098630"/>
              <a:gd name="connsiteY4" fmla="*/ 1643 h 1741543"/>
              <a:gd name="connsiteX5" fmla="*/ 4098630 w 4098630"/>
              <a:gd name="connsiteY5" fmla="*/ 933909 h 1741543"/>
              <a:gd name="connsiteX6" fmla="*/ 4086731 w 4098630"/>
              <a:gd name="connsiteY6" fmla="*/ 1662328 h 1741543"/>
              <a:gd name="connsiteX0" fmla="*/ 0 w 4098630"/>
              <a:gd name="connsiteY0" fmla="*/ 1042633 h 1042633"/>
              <a:gd name="connsiteX1" fmla="*/ 1231900 w 4098630"/>
              <a:gd name="connsiteY1" fmla="*/ 801333 h 1042633"/>
              <a:gd name="connsiteX2" fmla="*/ 2146300 w 4098630"/>
              <a:gd name="connsiteY2" fmla="*/ 229833 h 1042633"/>
              <a:gd name="connsiteX3" fmla="*/ 2844800 w 4098630"/>
              <a:gd name="connsiteY3" fmla="*/ 13933 h 1042633"/>
              <a:gd name="connsiteX4" fmla="*/ 3377613 w 4098630"/>
              <a:gd name="connsiteY4" fmla="*/ 589092 h 1042633"/>
              <a:gd name="connsiteX5" fmla="*/ 4098630 w 4098630"/>
              <a:gd name="connsiteY5" fmla="*/ 234999 h 1042633"/>
              <a:gd name="connsiteX6" fmla="*/ 4086731 w 4098630"/>
              <a:gd name="connsiteY6" fmla="*/ 963418 h 1042633"/>
              <a:gd name="connsiteX0" fmla="*/ 0 w 4098630"/>
              <a:gd name="connsiteY0" fmla="*/ 812834 h 812834"/>
              <a:gd name="connsiteX1" fmla="*/ 1231900 w 4098630"/>
              <a:gd name="connsiteY1" fmla="*/ 571534 h 812834"/>
              <a:gd name="connsiteX2" fmla="*/ 2146300 w 4098630"/>
              <a:gd name="connsiteY2" fmla="*/ 34 h 812834"/>
              <a:gd name="connsiteX3" fmla="*/ 2416414 w 4098630"/>
              <a:gd name="connsiteY3" fmla="*/ 543551 h 812834"/>
              <a:gd name="connsiteX4" fmla="*/ 3377613 w 4098630"/>
              <a:gd name="connsiteY4" fmla="*/ 359293 h 812834"/>
              <a:gd name="connsiteX5" fmla="*/ 4098630 w 4098630"/>
              <a:gd name="connsiteY5" fmla="*/ 5200 h 812834"/>
              <a:gd name="connsiteX6" fmla="*/ 4086731 w 4098630"/>
              <a:gd name="connsiteY6" fmla="*/ 733619 h 812834"/>
              <a:gd name="connsiteX0" fmla="*/ 0 w 4098630"/>
              <a:gd name="connsiteY0" fmla="*/ 807634 h 807634"/>
              <a:gd name="connsiteX1" fmla="*/ 1231900 w 4098630"/>
              <a:gd name="connsiteY1" fmla="*/ 566334 h 807634"/>
              <a:gd name="connsiteX2" fmla="*/ 1944007 w 4098630"/>
              <a:gd name="connsiteY2" fmla="*/ 87823 h 807634"/>
              <a:gd name="connsiteX3" fmla="*/ 2416414 w 4098630"/>
              <a:gd name="connsiteY3" fmla="*/ 538351 h 807634"/>
              <a:gd name="connsiteX4" fmla="*/ 3377613 w 4098630"/>
              <a:gd name="connsiteY4" fmla="*/ 354093 h 807634"/>
              <a:gd name="connsiteX5" fmla="*/ 4098630 w 4098630"/>
              <a:gd name="connsiteY5" fmla="*/ 0 h 807634"/>
              <a:gd name="connsiteX6" fmla="*/ 4086731 w 4098630"/>
              <a:gd name="connsiteY6" fmla="*/ 728419 h 807634"/>
              <a:gd name="connsiteX0" fmla="*/ 0 w 4098630"/>
              <a:gd name="connsiteY0" fmla="*/ 807634 h 807634"/>
              <a:gd name="connsiteX1" fmla="*/ 1231900 w 4098630"/>
              <a:gd name="connsiteY1" fmla="*/ 566334 h 807634"/>
              <a:gd name="connsiteX2" fmla="*/ 1944007 w 4098630"/>
              <a:gd name="connsiteY2" fmla="*/ 87823 h 807634"/>
              <a:gd name="connsiteX3" fmla="*/ 2416414 w 4098630"/>
              <a:gd name="connsiteY3" fmla="*/ 538351 h 807634"/>
              <a:gd name="connsiteX4" fmla="*/ 2830232 w 4098630"/>
              <a:gd name="connsiteY4" fmla="*/ 245604 h 807634"/>
              <a:gd name="connsiteX5" fmla="*/ 4098630 w 4098630"/>
              <a:gd name="connsiteY5" fmla="*/ 0 h 807634"/>
              <a:gd name="connsiteX6" fmla="*/ 4086731 w 4098630"/>
              <a:gd name="connsiteY6" fmla="*/ 728419 h 807634"/>
              <a:gd name="connsiteX0" fmla="*/ 0 w 4086731"/>
              <a:gd name="connsiteY0" fmla="*/ 719849 h 719849"/>
              <a:gd name="connsiteX1" fmla="*/ 1231900 w 4086731"/>
              <a:gd name="connsiteY1" fmla="*/ 478549 h 719849"/>
              <a:gd name="connsiteX2" fmla="*/ 1944007 w 4086731"/>
              <a:gd name="connsiteY2" fmla="*/ 38 h 719849"/>
              <a:gd name="connsiteX3" fmla="*/ 2416414 w 4086731"/>
              <a:gd name="connsiteY3" fmla="*/ 450566 h 719849"/>
              <a:gd name="connsiteX4" fmla="*/ 2830232 w 4086731"/>
              <a:gd name="connsiteY4" fmla="*/ 157819 h 719849"/>
              <a:gd name="connsiteX5" fmla="*/ 3241859 w 4086731"/>
              <a:gd name="connsiteY5" fmla="*/ 470154 h 719849"/>
              <a:gd name="connsiteX6" fmla="*/ 4086731 w 4086731"/>
              <a:gd name="connsiteY6" fmla="*/ 640634 h 719849"/>
              <a:gd name="connsiteX0" fmla="*/ 0 w 3253759"/>
              <a:gd name="connsiteY0" fmla="*/ 719849 h 749122"/>
              <a:gd name="connsiteX1" fmla="*/ 1231900 w 3253759"/>
              <a:gd name="connsiteY1" fmla="*/ 478549 h 749122"/>
              <a:gd name="connsiteX2" fmla="*/ 1944007 w 3253759"/>
              <a:gd name="connsiteY2" fmla="*/ 38 h 749122"/>
              <a:gd name="connsiteX3" fmla="*/ 2416414 w 3253759"/>
              <a:gd name="connsiteY3" fmla="*/ 450566 h 749122"/>
              <a:gd name="connsiteX4" fmla="*/ 2830232 w 3253759"/>
              <a:gd name="connsiteY4" fmla="*/ 157819 h 749122"/>
              <a:gd name="connsiteX5" fmla="*/ 3241859 w 3253759"/>
              <a:gd name="connsiteY5" fmla="*/ 470154 h 749122"/>
              <a:gd name="connsiteX6" fmla="*/ 3253759 w 3253759"/>
              <a:gd name="connsiteY6" fmla="*/ 749122 h 74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3759" h="749122">
                <a:moveTo>
                  <a:pt x="0" y="719849"/>
                </a:moveTo>
                <a:cubicBezTo>
                  <a:pt x="437091" y="666932"/>
                  <a:pt x="907899" y="598517"/>
                  <a:pt x="1231900" y="478549"/>
                </a:cubicBezTo>
                <a:cubicBezTo>
                  <a:pt x="1555901" y="358581"/>
                  <a:pt x="1746588" y="4702"/>
                  <a:pt x="1944007" y="38"/>
                </a:cubicBezTo>
                <a:cubicBezTo>
                  <a:pt x="2141426" y="-4626"/>
                  <a:pt x="2268710" y="424269"/>
                  <a:pt x="2416414" y="450566"/>
                </a:cubicBezTo>
                <a:cubicBezTo>
                  <a:pt x="2564118" y="476863"/>
                  <a:pt x="2692658" y="154554"/>
                  <a:pt x="2830232" y="157819"/>
                </a:cubicBezTo>
                <a:cubicBezTo>
                  <a:pt x="2967806" y="161084"/>
                  <a:pt x="3241859" y="470154"/>
                  <a:pt x="3241859" y="470154"/>
                </a:cubicBezTo>
                <a:lnTo>
                  <a:pt x="3253759" y="749122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8" name="Freihandform 67"/>
          <p:cNvSpPr/>
          <p:nvPr/>
        </p:nvSpPr>
        <p:spPr>
          <a:xfrm>
            <a:off x="2788221" y="1402616"/>
            <a:ext cx="5689030" cy="3072558"/>
          </a:xfrm>
          <a:custGeom>
            <a:avLst/>
            <a:gdLst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5004099"/>
              <a:gd name="connsiteY0" fmla="*/ 2382238 h 2382238"/>
              <a:gd name="connsiteX1" fmla="*/ 1244899 w 5004099"/>
              <a:gd name="connsiteY1" fmla="*/ 1790700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3039793 w 5004099"/>
              <a:gd name="connsiteY3" fmla="*/ 1075763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498084"/>
              <a:gd name="connsiteY0" fmla="*/ 2382238 h 2382238"/>
              <a:gd name="connsiteX1" fmla="*/ 1374895 w 5498084"/>
              <a:gd name="connsiteY1" fmla="*/ 1983935 h 2382238"/>
              <a:gd name="connsiteX2" fmla="*/ 1925307 w 5498084"/>
              <a:gd name="connsiteY2" fmla="*/ 1339972 h 2382238"/>
              <a:gd name="connsiteX3" fmla="*/ 3039793 w 5498084"/>
              <a:gd name="connsiteY3" fmla="*/ 1075763 h 2382238"/>
              <a:gd name="connsiteX4" fmla="*/ 3759499 w 5498084"/>
              <a:gd name="connsiteY4" fmla="*/ 292100 h 2382238"/>
              <a:gd name="connsiteX5" fmla="*/ 5004099 w 5498084"/>
              <a:gd name="connsiteY5" fmla="*/ 0 h 2382238"/>
              <a:gd name="connsiteX6" fmla="*/ 5498084 w 5498084"/>
              <a:gd name="connsiteY6" fmla="*/ 12078 h 2382238"/>
              <a:gd name="connsiteX0" fmla="*/ 0 w 5498084"/>
              <a:gd name="connsiteY0" fmla="*/ 2370160 h 2370160"/>
              <a:gd name="connsiteX1" fmla="*/ 1374895 w 5498084"/>
              <a:gd name="connsiteY1" fmla="*/ 1971857 h 2370160"/>
              <a:gd name="connsiteX2" fmla="*/ 1925307 w 5498084"/>
              <a:gd name="connsiteY2" fmla="*/ 1327894 h 2370160"/>
              <a:gd name="connsiteX3" fmla="*/ 3039793 w 5498084"/>
              <a:gd name="connsiteY3" fmla="*/ 1063685 h 2370160"/>
              <a:gd name="connsiteX4" fmla="*/ 3759499 w 5498084"/>
              <a:gd name="connsiteY4" fmla="*/ 280022 h 2370160"/>
              <a:gd name="connsiteX5" fmla="*/ 5004100 w 5498084"/>
              <a:gd name="connsiteY5" fmla="*/ 60384 h 2370160"/>
              <a:gd name="connsiteX6" fmla="*/ 5498084 w 5498084"/>
              <a:gd name="connsiteY6" fmla="*/ 0 h 2370160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5004100 w 5732076"/>
              <a:gd name="connsiteY5" fmla="*/ 24153 h 2333929"/>
              <a:gd name="connsiteX6" fmla="*/ 5732076 w 5732076"/>
              <a:gd name="connsiteY6" fmla="*/ 0 h 2333929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4536114 w 5732076"/>
              <a:gd name="connsiteY5" fmla="*/ 48307 h 2333929"/>
              <a:gd name="connsiteX6" fmla="*/ 5732076 w 5732076"/>
              <a:gd name="connsiteY6" fmla="*/ 0 h 2333929"/>
              <a:gd name="connsiteX0" fmla="*/ 0 w 5277090"/>
              <a:gd name="connsiteY0" fmla="*/ 2285622 h 2285622"/>
              <a:gd name="connsiteX1" fmla="*/ 1374895 w 5277090"/>
              <a:gd name="connsiteY1" fmla="*/ 1887319 h 2285622"/>
              <a:gd name="connsiteX2" fmla="*/ 1925307 w 5277090"/>
              <a:gd name="connsiteY2" fmla="*/ 1243356 h 2285622"/>
              <a:gd name="connsiteX3" fmla="*/ 3039793 w 5277090"/>
              <a:gd name="connsiteY3" fmla="*/ 979147 h 2285622"/>
              <a:gd name="connsiteX4" fmla="*/ 3759499 w 5277090"/>
              <a:gd name="connsiteY4" fmla="*/ 195484 h 2285622"/>
              <a:gd name="connsiteX5" fmla="*/ 4536114 w 5277090"/>
              <a:gd name="connsiteY5" fmla="*/ 0 h 2285622"/>
              <a:gd name="connsiteX6" fmla="*/ 5277090 w 5277090"/>
              <a:gd name="connsiteY6" fmla="*/ 36233 h 2285622"/>
              <a:gd name="connsiteX0" fmla="*/ 0 w 5147094"/>
              <a:gd name="connsiteY0" fmla="*/ 2370161 h 2370161"/>
              <a:gd name="connsiteX1" fmla="*/ 1374895 w 5147094"/>
              <a:gd name="connsiteY1" fmla="*/ 1971858 h 2370161"/>
              <a:gd name="connsiteX2" fmla="*/ 1925307 w 5147094"/>
              <a:gd name="connsiteY2" fmla="*/ 1327895 h 2370161"/>
              <a:gd name="connsiteX3" fmla="*/ 3039793 w 5147094"/>
              <a:gd name="connsiteY3" fmla="*/ 1063686 h 2370161"/>
              <a:gd name="connsiteX4" fmla="*/ 3759499 w 5147094"/>
              <a:gd name="connsiteY4" fmla="*/ 280023 h 2370161"/>
              <a:gd name="connsiteX5" fmla="*/ 4536114 w 5147094"/>
              <a:gd name="connsiteY5" fmla="*/ 84539 h 2370161"/>
              <a:gd name="connsiteX6" fmla="*/ 5147094 w 5147094"/>
              <a:gd name="connsiteY6" fmla="*/ 0 h 2370161"/>
              <a:gd name="connsiteX0" fmla="*/ 0 w 5251090"/>
              <a:gd name="connsiteY0" fmla="*/ 2394316 h 2394316"/>
              <a:gd name="connsiteX1" fmla="*/ 1374895 w 5251090"/>
              <a:gd name="connsiteY1" fmla="*/ 1996013 h 2394316"/>
              <a:gd name="connsiteX2" fmla="*/ 1925307 w 5251090"/>
              <a:gd name="connsiteY2" fmla="*/ 1352050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1090" h="2394316">
                <a:moveTo>
                  <a:pt x="0" y="2394316"/>
                </a:moveTo>
                <a:cubicBezTo>
                  <a:pt x="437091" y="2341399"/>
                  <a:pt x="1054011" y="2169724"/>
                  <a:pt x="1374895" y="1996013"/>
                </a:cubicBezTo>
                <a:cubicBezTo>
                  <a:pt x="1695780" y="1822302"/>
                  <a:pt x="1647824" y="1503412"/>
                  <a:pt x="1925307" y="1352050"/>
                </a:cubicBezTo>
                <a:cubicBezTo>
                  <a:pt x="2202790" y="1200688"/>
                  <a:pt x="2734094" y="1262486"/>
                  <a:pt x="3039793" y="1087841"/>
                </a:cubicBezTo>
                <a:cubicBezTo>
                  <a:pt x="3345492" y="913196"/>
                  <a:pt x="3510112" y="467369"/>
                  <a:pt x="3759499" y="304178"/>
                </a:cubicBezTo>
                <a:cubicBezTo>
                  <a:pt x="4008886" y="140987"/>
                  <a:pt x="4536114" y="108694"/>
                  <a:pt x="4536114" y="108694"/>
                </a:cubicBezTo>
                <a:lnTo>
                  <a:pt x="5251090" y="0"/>
                </a:lnTo>
              </a:path>
            </a:pathLst>
          </a:cu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69" name="Freihandform 68"/>
          <p:cNvSpPr/>
          <p:nvPr/>
        </p:nvSpPr>
        <p:spPr>
          <a:xfrm>
            <a:off x="2891556" y="2568941"/>
            <a:ext cx="5567441" cy="1954507"/>
          </a:xfrm>
          <a:custGeom>
            <a:avLst/>
            <a:gdLst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853597 w 4991100"/>
              <a:gd name="connsiteY4" fmla="*/ 803544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5705076"/>
              <a:gd name="connsiteY0" fmla="*/ 2032000 h 2032000"/>
              <a:gd name="connsiteX1" fmla="*/ 1231900 w 5705076"/>
              <a:gd name="connsiteY1" fmla="*/ 1790700 h 2032000"/>
              <a:gd name="connsiteX2" fmla="*/ 2146300 w 5705076"/>
              <a:gd name="connsiteY2" fmla="*/ 1219200 h 2032000"/>
              <a:gd name="connsiteX3" fmla="*/ 2844800 w 5705076"/>
              <a:gd name="connsiteY3" fmla="*/ 1003300 h 2032000"/>
              <a:gd name="connsiteX4" fmla="*/ 3853597 w 5705076"/>
              <a:gd name="connsiteY4" fmla="*/ 803544 h 2032000"/>
              <a:gd name="connsiteX5" fmla="*/ 4991100 w 5705076"/>
              <a:gd name="connsiteY5" fmla="*/ 0 h 2032000"/>
              <a:gd name="connsiteX6" fmla="*/ 5705076 w 5705076"/>
              <a:gd name="connsiteY6" fmla="*/ 728421 h 2032000"/>
              <a:gd name="connsiteX0" fmla="*/ 0 w 5705076"/>
              <a:gd name="connsiteY0" fmla="*/ 1350074 h 1350074"/>
              <a:gd name="connsiteX1" fmla="*/ 1231900 w 5705076"/>
              <a:gd name="connsiteY1" fmla="*/ 1108774 h 1350074"/>
              <a:gd name="connsiteX2" fmla="*/ 2146300 w 5705076"/>
              <a:gd name="connsiteY2" fmla="*/ 537274 h 1350074"/>
              <a:gd name="connsiteX3" fmla="*/ 2844800 w 5705076"/>
              <a:gd name="connsiteY3" fmla="*/ 321374 h 1350074"/>
              <a:gd name="connsiteX4" fmla="*/ 3853597 w 5705076"/>
              <a:gd name="connsiteY4" fmla="*/ 121618 h 1350074"/>
              <a:gd name="connsiteX5" fmla="*/ 4479418 w 5705076"/>
              <a:gd name="connsiteY5" fmla="*/ 0 h 1350074"/>
              <a:gd name="connsiteX6" fmla="*/ 5705076 w 5705076"/>
              <a:gd name="connsiteY6" fmla="*/ 46495 h 1350074"/>
              <a:gd name="connsiteX0" fmla="*/ 0 w 5359988"/>
              <a:gd name="connsiteY0" fmla="*/ 1350074 h 1350074"/>
              <a:gd name="connsiteX1" fmla="*/ 1231900 w 5359988"/>
              <a:gd name="connsiteY1" fmla="*/ 1108774 h 1350074"/>
              <a:gd name="connsiteX2" fmla="*/ 2146300 w 5359988"/>
              <a:gd name="connsiteY2" fmla="*/ 537274 h 1350074"/>
              <a:gd name="connsiteX3" fmla="*/ 2844800 w 5359988"/>
              <a:gd name="connsiteY3" fmla="*/ 321374 h 1350074"/>
              <a:gd name="connsiteX4" fmla="*/ 3853597 w 5359988"/>
              <a:gd name="connsiteY4" fmla="*/ 121618 h 1350074"/>
              <a:gd name="connsiteX5" fmla="*/ 4479418 w 5359988"/>
              <a:gd name="connsiteY5" fmla="*/ 0 h 1350074"/>
              <a:gd name="connsiteX6" fmla="*/ 5359988 w 5359988"/>
              <a:gd name="connsiteY6" fmla="*/ 0 h 1350074"/>
              <a:gd name="connsiteX0" fmla="*/ 0 w 5359988"/>
              <a:gd name="connsiteY0" fmla="*/ 1350074 h 1350074"/>
              <a:gd name="connsiteX1" fmla="*/ 1231900 w 5359988"/>
              <a:gd name="connsiteY1" fmla="*/ 1108774 h 1350074"/>
              <a:gd name="connsiteX2" fmla="*/ 2146300 w 5359988"/>
              <a:gd name="connsiteY2" fmla="*/ 537274 h 1350074"/>
              <a:gd name="connsiteX3" fmla="*/ 2844800 w 5359988"/>
              <a:gd name="connsiteY3" fmla="*/ 321374 h 1350074"/>
              <a:gd name="connsiteX4" fmla="*/ 3615605 w 5359988"/>
              <a:gd name="connsiteY4" fmla="*/ 261103 h 1350074"/>
              <a:gd name="connsiteX5" fmla="*/ 4479418 w 5359988"/>
              <a:gd name="connsiteY5" fmla="*/ 0 h 1350074"/>
              <a:gd name="connsiteX6" fmla="*/ 5359988 w 5359988"/>
              <a:gd name="connsiteY6" fmla="*/ 0 h 1350074"/>
              <a:gd name="connsiteX0" fmla="*/ 0 w 5276691"/>
              <a:gd name="connsiteY0" fmla="*/ 1629043 h 1629043"/>
              <a:gd name="connsiteX1" fmla="*/ 1148603 w 5276691"/>
              <a:gd name="connsiteY1" fmla="*/ 1108774 h 1629043"/>
              <a:gd name="connsiteX2" fmla="*/ 2063003 w 5276691"/>
              <a:gd name="connsiteY2" fmla="*/ 537274 h 1629043"/>
              <a:gd name="connsiteX3" fmla="*/ 2761503 w 5276691"/>
              <a:gd name="connsiteY3" fmla="*/ 321374 h 1629043"/>
              <a:gd name="connsiteX4" fmla="*/ 3532308 w 5276691"/>
              <a:gd name="connsiteY4" fmla="*/ 261103 h 1629043"/>
              <a:gd name="connsiteX5" fmla="*/ 4396121 w 5276691"/>
              <a:gd name="connsiteY5" fmla="*/ 0 h 1629043"/>
              <a:gd name="connsiteX6" fmla="*/ 5276691 w 5276691"/>
              <a:gd name="connsiteY6" fmla="*/ 0 h 1629043"/>
              <a:gd name="connsiteX0" fmla="*/ 0 w 5276691"/>
              <a:gd name="connsiteY0" fmla="*/ 1629043 h 1629043"/>
              <a:gd name="connsiteX1" fmla="*/ 1148603 w 5276691"/>
              <a:gd name="connsiteY1" fmla="*/ 1325750 h 1629043"/>
              <a:gd name="connsiteX2" fmla="*/ 2063003 w 5276691"/>
              <a:gd name="connsiteY2" fmla="*/ 537274 h 1629043"/>
              <a:gd name="connsiteX3" fmla="*/ 2761503 w 5276691"/>
              <a:gd name="connsiteY3" fmla="*/ 321374 h 1629043"/>
              <a:gd name="connsiteX4" fmla="*/ 3532308 w 5276691"/>
              <a:gd name="connsiteY4" fmla="*/ 261103 h 1629043"/>
              <a:gd name="connsiteX5" fmla="*/ 4396121 w 5276691"/>
              <a:gd name="connsiteY5" fmla="*/ 0 h 1629043"/>
              <a:gd name="connsiteX6" fmla="*/ 5276691 w 5276691"/>
              <a:gd name="connsiteY6" fmla="*/ 0 h 1629043"/>
              <a:gd name="connsiteX0" fmla="*/ 0 w 5276691"/>
              <a:gd name="connsiteY0" fmla="*/ 1629043 h 1629043"/>
              <a:gd name="connsiteX1" fmla="*/ 1148603 w 5276691"/>
              <a:gd name="connsiteY1" fmla="*/ 1325750 h 1629043"/>
              <a:gd name="connsiteX2" fmla="*/ 1884509 w 5276691"/>
              <a:gd name="connsiteY2" fmla="*/ 583768 h 1629043"/>
              <a:gd name="connsiteX3" fmla="*/ 2761503 w 5276691"/>
              <a:gd name="connsiteY3" fmla="*/ 321374 h 1629043"/>
              <a:gd name="connsiteX4" fmla="*/ 3532308 w 5276691"/>
              <a:gd name="connsiteY4" fmla="*/ 261103 h 1629043"/>
              <a:gd name="connsiteX5" fmla="*/ 4396121 w 5276691"/>
              <a:gd name="connsiteY5" fmla="*/ 0 h 1629043"/>
              <a:gd name="connsiteX6" fmla="*/ 5276691 w 5276691"/>
              <a:gd name="connsiteY6" fmla="*/ 0 h 1629043"/>
              <a:gd name="connsiteX0" fmla="*/ 0 w 5276691"/>
              <a:gd name="connsiteY0" fmla="*/ 1629043 h 1629043"/>
              <a:gd name="connsiteX1" fmla="*/ 1148603 w 5276691"/>
              <a:gd name="connsiteY1" fmla="*/ 1325750 h 1629043"/>
              <a:gd name="connsiteX2" fmla="*/ 1884509 w 5276691"/>
              <a:gd name="connsiteY2" fmla="*/ 583768 h 1629043"/>
              <a:gd name="connsiteX3" fmla="*/ 2690106 w 5276691"/>
              <a:gd name="connsiteY3" fmla="*/ 460859 h 1629043"/>
              <a:gd name="connsiteX4" fmla="*/ 3532308 w 5276691"/>
              <a:gd name="connsiteY4" fmla="*/ 261103 h 1629043"/>
              <a:gd name="connsiteX5" fmla="*/ 4396121 w 5276691"/>
              <a:gd name="connsiteY5" fmla="*/ 0 h 1629043"/>
              <a:gd name="connsiteX6" fmla="*/ 5276691 w 5276691"/>
              <a:gd name="connsiteY6" fmla="*/ 0 h 1629043"/>
              <a:gd name="connsiteX0" fmla="*/ 0 w 5276691"/>
              <a:gd name="connsiteY0" fmla="*/ 1629043 h 1629043"/>
              <a:gd name="connsiteX1" fmla="*/ 1148603 w 5276691"/>
              <a:gd name="connsiteY1" fmla="*/ 1325750 h 1629043"/>
              <a:gd name="connsiteX2" fmla="*/ 1884509 w 5276691"/>
              <a:gd name="connsiteY2" fmla="*/ 583768 h 1629043"/>
              <a:gd name="connsiteX3" fmla="*/ 2690106 w 5276691"/>
              <a:gd name="connsiteY3" fmla="*/ 460859 h 1629043"/>
              <a:gd name="connsiteX4" fmla="*/ 3472811 w 5276691"/>
              <a:gd name="connsiteY4" fmla="*/ 168113 h 1629043"/>
              <a:gd name="connsiteX5" fmla="*/ 4396121 w 5276691"/>
              <a:gd name="connsiteY5" fmla="*/ 0 h 1629043"/>
              <a:gd name="connsiteX6" fmla="*/ 5276691 w 5276691"/>
              <a:gd name="connsiteY6" fmla="*/ 0 h 1629043"/>
              <a:gd name="connsiteX0" fmla="*/ 0 w 5276691"/>
              <a:gd name="connsiteY0" fmla="*/ 1675538 h 1675538"/>
              <a:gd name="connsiteX1" fmla="*/ 1148603 w 5276691"/>
              <a:gd name="connsiteY1" fmla="*/ 1372245 h 1675538"/>
              <a:gd name="connsiteX2" fmla="*/ 1884509 w 5276691"/>
              <a:gd name="connsiteY2" fmla="*/ 630263 h 1675538"/>
              <a:gd name="connsiteX3" fmla="*/ 2690106 w 5276691"/>
              <a:gd name="connsiteY3" fmla="*/ 507354 h 1675538"/>
              <a:gd name="connsiteX4" fmla="*/ 3472811 w 5276691"/>
              <a:gd name="connsiteY4" fmla="*/ 214608 h 1675538"/>
              <a:gd name="connsiteX5" fmla="*/ 4205728 w 5276691"/>
              <a:gd name="connsiteY5" fmla="*/ 0 h 1675538"/>
              <a:gd name="connsiteX6" fmla="*/ 5276691 w 5276691"/>
              <a:gd name="connsiteY6" fmla="*/ 46495 h 1675538"/>
              <a:gd name="connsiteX0" fmla="*/ 0 w 5276691"/>
              <a:gd name="connsiteY0" fmla="*/ 1675538 h 1675538"/>
              <a:gd name="connsiteX1" fmla="*/ 1148603 w 5276691"/>
              <a:gd name="connsiteY1" fmla="*/ 1372245 h 1675538"/>
              <a:gd name="connsiteX2" fmla="*/ 1884509 w 5276691"/>
              <a:gd name="connsiteY2" fmla="*/ 630263 h 1675538"/>
              <a:gd name="connsiteX3" fmla="*/ 2690106 w 5276691"/>
              <a:gd name="connsiteY3" fmla="*/ 507354 h 1675538"/>
              <a:gd name="connsiteX4" fmla="*/ 3472811 w 5276691"/>
              <a:gd name="connsiteY4" fmla="*/ 214608 h 1675538"/>
              <a:gd name="connsiteX5" fmla="*/ 4205728 w 5276691"/>
              <a:gd name="connsiteY5" fmla="*/ 0 h 1675538"/>
              <a:gd name="connsiteX6" fmla="*/ 5276691 w 5276691"/>
              <a:gd name="connsiteY6" fmla="*/ 46495 h 1675538"/>
              <a:gd name="connsiteX0" fmla="*/ 0 w 4836405"/>
              <a:gd name="connsiteY0" fmla="*/ 1691036 h 1691036"/>
              <a:gd name="connsiteX1" fmla="*/ 1148603 w 4836405"/>
              <a:gd name="connsiteY1" fmla="*/ 1387743 h 1691036"/>
              <a:gd name="connsiteX2" fmla="*/ 1884509 w 4836405"/>
              <a:gd name="connsiteY2" fmla="*/ 645761 h 1691036"/>
              <a:gd name="connsiteX3" fmla="*/ 2690106 w 4836405"/>
              <a:gd name="connsiteY3" fmla="*/ 522852 h 1691036"/>
              <a:gd name="connsiteX4" fmla="*/ 3472811 w 4836405"/>
              <a:gd name="connsiteY4" fmla="*/ 230106 h 1691036"/>
              <a:gd name="connsiteX5" fmla="*/ 4205728 w 4836405"/>
              <a:gd name="connsiteY5" fmla="*/ 15498 h 1691036"/>
              <a:gd name="connsiteX6" fmla="*/ 4836405 w 4836405"/>
              <a:gd name="connsiteY6" fmla="*/ 0 h 1691036"/>
              <a:gd name="connsiteX0" fmla="*/ 0 w 4836405"/>
              <a:gd name="connsiteY0" fmla="*/ 1691036 h 1691036"/>
              <a:gd name="connsiteX1" fmla="*/ 1148603 w 4836405"/>
              <a:gd name="connsiteY1" fmla="*/ 1387743 h 1691036"/>
              <a:gd name="connsiteX2" fmla="*/ 1836910 w 4836405"/>
              <a:gd name="connsiteY2" fmla="*/ 568269 h 1691036"/>
              <a:gd name="connsiteX3" fmla="*/ 2690106 w 4836405"/>
              <a:gd name="connsiteY3" fmla="*/ 522852 h 1691036"/>
              <a:gd name="connsiteX4" fmla="*/ 3472811 w 4836405"/>
              <a:gd name="connsiteY4" fmla="*/ 230106 h 1691036"/>
              <a:gd name="connsiteX5" fmla="*/ 4205728 w 4836405"/>
              <a:gd name="connsiteY5" fmla="*/ 15498 h 1691036"/>
              <a:gd name="connsiteX6" fmla="*/ 4836405 w 4836405"/>
              <a:gd name="connsiteY6" fmla="*/ 0 h 1691036"/>
              <a:gd name="connsiteX0" fmla="*/ 0 w 4836405"/>
              <a:gd name="connsiteY0" fmla="*/ 1691036 h 1691036"/>
              <a:gd name="connsiteX1" fmla="*/ 1065306 w 4836405"/>
              <a:gd name="connsiteY1" fmla="*/ 1341248 h 1691036"/>
              <a:gd name="connsiteX2" fmla="*/ 1836910 w 4836405"/>
              <a:gd name="connsiteY2" fmla="*/ 568269 h 1691036"/>
              <a:gd name="connsiteX3" fmla="*/ 2690106 w 4836405"/>
              <a:gd name="connsiteY3" fmla="*/ 522852 h 1691036"/>
              <a:gd name="connsiteX4" fmla="*/ 3472811 w 4836405"/>
              <a:gd name="connsiteY4" fmla="*/ 230106 h 1691036"/>
              <a:gd name="connsiteX5" fmla="*/ 4205728 w 4836405"/>
              <a:gd name="connsiteY5" fmla="*/ 15498 h 1691036"/>
              <a:gd name="connsiteX6" fmla="*/ 4836405 w 4836405"/>
              <a:gd name="connsiteY6" fmla="*/ 0 h 1691036"/>
              <a:gd name="connsiteX0" fmla="*/ 0 w 4836405"/>
              <a:gd name="connsiteY0" fmla="*/ 1691036 h 1691036"/>
              <a:gd name="connsiteX1" fmla="*/ 1065306 w 4836405"/>
              <a:gd name="connsiteY1" fmla="*/ 1341248 h 1691036"/>
              <a:gd name="connsiteX2" fmla="*/ 1836910 w 4836405"/>
              <a:gd name="connsiteY2" fmla="*/ 568269 h 1691036"/>
              <a:gd name="connsiteX3" fmla="*/ 2702006 w 4836405"/>
              <a:gd name="connsiteY3" fmla="*/ 460858 h 1691036"/>
              <a:gd name="connsiteX4" fmla="*/ 3472811 w 4836405"/>
              <a:gd name="connsiteY4" fmla="*/ 230106 h 1691036"/>
              <a:gd name="connsiteX5" fmla="*/ 4205728 w 4836405"/>
              <a:gd name="connsiteY5" fmla="*/ 15498 h 1691036"/>
              <a:gd name="connsiteX6" fmla="*/ 4836405 w 4836405"/>
              <a:gd name="connsiteY6" fmla="*/ 0 h 1691036"/>
              <a:gd name="connsiteX0" fmla="*/ 0 w 4836405"/>
              <a:gd name="connsiteY0" fmla="*/ 1691036 h 1691036"/>
              <a:gd name="connsiteX1" fmla="*/ 1065306 w 4836405"/>
              <a:gd name="connsiteY1" fmla="*/ 1341248 h 1691036"/>
              <a:gd name="connsiteX2" fmla="*/ 1836910 w 4836405"/>
              <a:gd name="connsiteY2" fmla="*/ 568269 h 1691036"/>
              <a:gd name="connsiteX3" fmla="*/ 2702006 w 4836405"/>
              <a:gd name="connsiteY3" fmla="*/ 460858 h 1691036"/>
              <a:gd name="connsiteX4" fmla="*/ 3472811 w 4836405"/>
              <a:gd name="connsiteY4" fmla="*/ 121617 h 1691036"/>
              <a:gd name="connsiteX5" fmla="*/ 4205728 w 4836405"/>
              <a:gd name="connsiteY5" fmla="*/ 15498 h 1691036"/>
              <a:gd name="connsiteX6" fmla="*/ 4836405 w 4836405"/>
              <a:gd name="connsiteY6" fmla="*/ 0 h 1691036"/>
              <a:gd name="connsiteX0" fmla="*/ 0 w 4836405"/>
              <a:gd name="connsiteY0" fmla="*/ 1815023 h 1815023"/>
              <a:gd name="connsiteX1" fmla="*/ 1065306 w 4836405"/>
              <a:gd name="connsiteY1" fmla="*/ 1465235 h 1815023"/>
              <a:gd name="connsiteX2" fmla="*/ 1836910 w 4836405"/>
              <a:gd name="connsiteY2" fmla="*/ 692256 h 1815023"/>
              <a:gd name="connsiteX3" fmla="*/ 2702006 w 4836405"/>
              <a:gd name="connsiteY3" fmla="*/ 584845 h 1815023"/>
              <a:gd name="connsiteX4" fmla="*/ 3472811 w 4836405"/>
              <a:gd name="connsiteY4" fmla="*/ 245604 h 1815023"/>
              <a:gd name="connsiteX5" fmla="*/ 4098632 w 4836405"/>
              <a:gd name="connsiteY5" fmla="*/ 0 h 1815023"/>
              <a:gd name="connsiteX6" fmla="*/ 4836405 w 4836405"/>
              <a:gd name="connsiteY6" fmla="*/ 123987 h 1815023"/>
              <a:gd name="connsiteX0" fmla="*/ 0 w 4836405"/>
              <a:gd name="connsiteY0" fmla="*/ 1815023 h 1815023"/>
              <a:gd name="connsiteX1" fmla="*/ 1065306 w 4836405"/>
              <a:gd name="connsiteY1" fmla="*/ 1465235 h 1815023"/>
              <a:gd name="connsiteX2" fmla="*/ 1836910 w 4836405"/>
              <a:gd name="connsiteY2" fmla="*/ 692256 h 1815023"/>
              <a:gd name="connsiteX3" fmla="*/ 2702006 w 4836405"/>
              <a:gd name="connsiteY3" fmla="*/ 584845 h 1815023"/>
              <a:gd name="connsiteX4" fmla="*/ 3306217 w 4836405"/>
              <a:gd name="connsiteY4" fmla="*/ 261103 h 1815023"/>
              <a:gd name="connsiteX5" fmla="*/ 4098632 w 4836405"/>
              <a:gd name="connsiteY5" fmla="*/ 0 h 1815023"/>
              <a:gd name="connsiteX6" fmla="*/ 4836405 w 4836405"/>
              <a:gd name="connsiteY6" fmla="*/ 123987 h 1815023"/>
              <a:gd name="connsiteX0" fmla="*/ 0 w 4812606"/>
              <a:gd name="connsiteY0" fmla="*/ 1954507 h 1954507"/>
              <a:gd name="connsiteX1" fmla="*/ 1065306 w 4812606"/>
              <a:gd name="connsiteY1" fmla="*/ 1604719 h 1954507"/>
              <a:gd name="connsiteX2" fmla="*/ 1836910 w 4812606"/>
              <a:gd name="connsiteY2" fmla="*/ 831740 h 1954507"/>
              <a:gd name="connsiteX3" fmla="*/ 2702006 w 4812606"/>
              <a:gd name="connsiteY3" fmla="*/ 724329 h 1954507"/>
              <a:gd name="connsiteX4" fmla="*/ 3306217 w 4812606"/>
              <a:gd name="connsiteY4" fmla="*/ 400587 h 1954507"/>
              <a:gd name="connsiteX5" fmla="*/ 4098632 w 4812606"/>
              <a:gd name="connsiteY5" fmla="*/ 139484 h 1954507"/>
              <a:gd name="connsiteX6" fmla="*/ 4812606 w 4812606"/>
              <a:gd name="connsiteY6" fmla="*/ 0 h 19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2606" h="1954507">
                <a:moveTo>
                  <a:pt x="0" y="1954507"/>
                </a:moveTo>
                <a:cubicBezTo>
                  <a:pt x="437091" y="1901590"/>
                  <a:pt x="759154" y="1791847"/>
                  <a:pt x="1065306" y="1604719"/>
                </a:cubicBezTo>
                <a:cubicBezTo>
                  <a:pt x="1371458" y="1417591"/>
                  <a:pt x="1564127" y="978472"/>
                  <a:pt x="1836910" y="831740"/>
                </a:cubicBezTo>
                <a:cubicBezTo>
                  <a:pt x="2109693" y="685008"/>
                  <a:pt x="2457122" y="796188"/>
                  <a:pt x="2702006" y="724329"/>
                </a:cubicBezTo>
                <a:cubicBezTo>
                  <a:pt x="2946890" y="652470"/>
                  <a:pt x="3073446" y="498061"/>
                  <a:pt x="3306217" y="400587"/>
                </a:cubicBezTo>
                <a:cubicBezTo>
                  <a:pt x="3538988" y="303113"/>
                  <a:pt x="3703598" y="180023"/>
                  <a:pt x="4098632" y="139484"/>
                </a:cubicBezTo>
                <a:lnTo>
                  <a:pt x="4812606" y="0"/>
                </a:lnTo>
              </a:path>
            </a:pathLst>
          </a:custGeom>
          <a:noFill/>
          <a:ln w="28575" cap="flat" cmpd="sng" algn="ctr">
            <a:solidFill>
              <a:srgbClr val="FFC00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470093" y="1007191"/>
            <a:ext cx="1214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415F2D"/>
                </a:solidFill>
                <a:latin typeface="Helvetica"/>
              </a:rPr>
              <a:t>Wachstum</a:t>
            </a:r>
            <a:endParaRPr lang="de-DE" sz="1600" b="1" dirty="0">
              <a:solidFill>
                <a:srgbClr val="415F2D"/>
              </a:solidFill>
              <a:latin typeface="Helvetica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6240347" y="3660255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  <a:latin typeface="Helvetica"/>
              </a:rPr>
              <a:t>Insolvenz</a:t>
            </a:r>
            <a:endParaRPr lang="de-DE" sz="1600" b="1" dirty="0">
              <a:solidFill>
                <a:srgbClr val="C00000"/>
              </a:solidFill>
              <a:latin typeface="Helvetica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789676" y="1747312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  <a:latin typeface="Helvetica"/>
              </a:rPr>
              <a:t>Mögliche Verläufe</a:t>
            </a:r>
          </a:p>
          <a:p>
            <a:r>
              <a:rPr lang="de-DE" sz="2000" b="1" dirty="0" smtClean="0">
                <a:solidFill>
                  <a:prstClr val="black"/>
                </a:solidFill>
                <a:latin typeface="Helvetica"/>
              </a:rPr>
              <a:t>während der Krise</a:t>
            </a:r>
            <a:endParaRPr lang="de-DE" sz="2000" b="1" dirty="0">
              <a:solidFill>
                <a:prstClr val="black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356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735935" y="4840433"/>
            <a:ext cx="2133600" cy="274637"/>
          </a:xfrm>
        </p:spPr>
        <p:txBody>
          <a:bodyPr/>
          <a:lstStyle/>
          <a:p>
            <a:fld id="{9402FAE1-3884-6545-8B69-88E346F59333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4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5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6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7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>
          <a:xfrm>
            <a:off x="2176902" y="713581"/>
            <a:ext cx="4356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rgbClr val="FA8324"/>
                </a:solidFill>
              </a:rPr>
              <a:t>Möglicher Verlauf der Krise?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20" name="Line 176"/>
          <p:cNvSpPr>
            <a:spLocks noChangeShapeType="1"/>
          </p:cNvSpPr>
          <p:nvPr/>
        </p:nvSpPr>
        <p:spPr bwMode="auto">
          <a:xfrm flipV="1">
            <a:off x="453782" y="4647642"/>
            <a:ext cx="8005215" cy="450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1" name="Line 177"/>
          <p:cNvSpPr>
            <a:spLocks noChangeShapeType="1"/>
          </p:cNvSpPr>
          <p:nvPr/>
        </p:nvSpPr>
        <p:spPr bwMode="auto">
          <a:xfrm flipV="1">
            <a:off x="464440" y="1186262"/>
            <a:ext cx="27450" cy="34445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491890" y="1778208"/>
            <a:ext cx="1939925" cy="20736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6200000">
            <a:off x="-522490" y="34302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Kapazität BIP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882215" y="47987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00"/>
                </a:solidFill>
              </a:rPr>
              <a:t>Zeit</a:t>
            </a:r>
            <a:endParaRPr lang="de-DE" b="1" dirty="0">
              <a:solidFill>
                <a:srgbClr val="000000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 flipH="1" flipV="1">
            <a:off x="2432958" y="1778208"/>
            <a:ext cx="379892" cy="2807913"/>
          </a:xfrm>
          <a:prstGeom prst="line">
            <a:avLst/>
          </a:prstGeom>
          <a:ln w="28575">
            <a:solidFill>
              <a:srgbClr val="FA8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2036312" y="2820452"/>
            <a:ext cx="121058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2"/>
                </a:solidFill>
              </a:rPr>
              <a:t>Eskalation</a:t>
            </a:r>
            <a:endParaRPr lang="de-DE" sz="1600" b="1" dirty="0">
              <a:solidFill>
                <a:schemeClr val="accent2"/>
              </a:solidFill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2812850" y="1443517"/>
            <a:ext cx="5856660" cy="3142603"/>
          </a:xfrm>
          <a:custGeom>
            <a:avLst/>
            <a:gdLst>
              <a:gd name="connsiteX0" fmla="*/ 0 w 4991100"/>
              <a:gd name="connsiteY0" fmla="*/ 2032000 h 2032000"/>
              <a:gd name="connsiteX1" fmla="*/ 1231900 w 4991100"/>
              <a:gd name="connsiteY1" fmla="*/ 1790700 h 2032000"/>
              <a:gd name="connsiteX2" fmla="*/ 2146300 w 4991100"/>
              <a:gd name="connsiteY2" fmla="*/ 1219200 h 2032000"/>
              <a:gd name="connsiteX3" fmla="*/ 2844800 w 4991100"/>
              <a:gd name="connsiteY3" fmla="*/ 1003300 h 2032000"/>
              <a:gd name="connsiteX4" fmla="*/ 3746500 w 4991100"/>
              <a:gd name="connsiteY4" fmla="*/ 292100 h 2032000"/>
              <a:gd name="connsiteX5" fmla="*/ 4991100 w 4991100"/>
              <a:gd name="connsiteY5" fmla="*/ 0 h 2032000"/>
              <a:gd name="connsiteX6" fmla="*/ 4991100 w 4991100"/>
              <a:gd name="connsiteY6" fmla="*/ 0 h 2032000"/>
              <a:gd name="connsiteX0" fmla="*/ 0 w 5004099"/>
              <a:gd name="connsiteY0" fmla="*/ 2382238 h 2382238"/>
              <a:gd name="connsiteX1" fmla="*/ 1244899 w 5004099"/>
              <a:gd name="connsiteY1" fmla="*/ 1790700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2159299 w 5004099"/>
              <a:gd name="connsiteY2" fmla="*/ 1219200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2857799 w 5004099"/>
              <a:gd name="connsiteY3" fmla="*/ 1003300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004099"/>
              <a:gd name="connsiteY0" fmla="*/ 2382238 h 2382238"/>
              <a:gd name="connsiteX1" fmla="*/ 1374895 w 5004099"/>
              <a:gd name="connsiteY1" fmla="*/ 1983935 h 2382238"/>
              <a:gd name="connsiteX2" fmla="*/ 1925307 w 5004099"/>
              <a:gd name="connsiteY2" fmla="*/ 1339972 h 2382238"/>
              <a:gd name="connsiteX3" fmla="*/ 3039793 w 5004099"/>
              <a:gd name="connsiteY3" fmla="*/ 1075763 h 2382238"/>
              <a:gd name="connsiteX4" fmla="*/ 3759499 w 5004099"/>
              <a:gd name="connsiteY4" fmla="*/ 292100 h 2382238"/>
              <a:gd name="connsiteX5" fmla="*/ 5004099 w 5004099"/>
              <a:gd name="connsiteY5" fmla="*/ 0 h 2382238"/>
              <a:gd name="connsiteX6" fmla="*/ 5004099 w 5004099"/>
              <a:gd name="connsiteY6" fmla="*/ 0 h 2382238"/>
              <a:gd name="connsiteX0" fmla="*/ 0 w 5498084"/>
              <a:gd name="connsiteY0" fmla="*/ 2382238 h 2382238"/>
              <a:gd name="connsiteX1" fmla="*/ 1374895 w 5498084"/>
              <a:gd name="connsiteY1" fmla="*/ 1983935 h 2382238"/>
              <a:gd name="connsiteX2" fmla="*/ 1925307 w 5498084"/>
              <a:gd name="connsiteY2" fmla="*/ 1339972 h 2382238"/>
              <a:gd name="connsiteX3" fmla="*/ 3039793 w 5498084"/>
              <a:gd name="connsiteY3" fmla="*/ 1075763 h 2382238"/>
              <a:gd name="connsiteX4" fmla="*/ 3759499 w 5498084"/>
              <a:gd name="connsiteY4" fmla="*/ 292100 h 2382238"/>
              <a:gd name="connsiteX5" fmla="*/ 5004099 w 5498084"/>
              <a:gd name="connsiteY5" fmla="*/ 0 h 2382238"/>
              <a:gd name="connsiteX6" fmla="*/ 5498084 w 5498084"/>
              <a:gd name="connsiteY6" fmla="*/ 12078 h 2382238"/>
              <a:gd name="connsiteX0" fmla="*/ 0 w 5498084"/>
              <a:gd name="connsiteY0" fmla="*/ 2370160 h 2370160"/>
              <a:gd name="connsiteX1" fmla="*/ 1374895 w 5498084"/>
              <a:gd name="connsiteY1" fmla="*/ 1971857 h 2370160"/>
              <a:gd name="connsiteX2" fmla="*/ 1925307 w 5498084"/>
              <a:gd name="connsiteY2" fmla="*/ 1327894 h 2370160"/>
              <a:gd name="connsiteX3" fmla="*/ 3039793 w 5498084"/>
              <a:gd name="connsiteY3" fmla="*/ 1063685 h 2370160"/>
              <a:gd name="connsiteX4" fmla="*/ 3759499 w 5498084"/>
              <a:gd name="connsiteY4" fmla="*/ 280022 h 2370160"/>
              <a:gd name="connsiteX5" fmla="*/ 5004100 w 5498084"/>
              <a:gd name="connsiteY5" fmla="*/ 60384 h 2370160"/>
              <a:gd name="connsiteX6" fmla="*/ 5498084 w 5498084"/>
              <a:gd name="connsiteY6" fmla="*/ 0 h 2370160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5004100 w 5732076"/>
              <a:gd name="connsiteY5" fmla="*/ 24153 h 2333929"/>
              <a:gd name="connsiteX6" fmla="*/ 5732076 w 5732076"/>
              <a:gd name="connsiteY6" fmla="*/ 0 h 2333929"/>
              <a:gd name="connsiteX0" fmla="*/ 0 w 5732076"/>
              <a:gd name="connsiteY0" fmla="*/ 2333929 h 2333929"/>
              <a:gd name="connsiteX1" fmla="*/ 1374895 w 5732076"/>
              <a:gd name="connsiteY1" fmla="*/ 1935626 h 2333929"/>
              <a:gd name="connsiteX2" fmla="*/ 1925307 w 5732076"/>
              <a:gd name="connsiteY2" fmla="*/ 1291663 h 2333929"/>
              <a:gd name="connsiteX3" fmla="*/ 3039793 w 5732076"/>
              <a:gd name="connsiteY3" fmla="*/ 1027454 h 2333929"/>
              <a:gd name="connsiteX4" fmla="*/ 3759499 w 5732076"/>
              <a:gd name="connsiteY4" fmla="*/ 243791 h 2333929"/>
              <a:gd name="connsiteX5" fmla="*/ 4536114 w 5732076"/>
              <a:gd name="connsiteY5" fmla="*/ 48307 h 2333929"/>
              <a:gd name="connsiteX6" fmla="*/ 5732076 w 5732076"/>
              <a:gd name="connsiteY6" fmla="*/ 0 h 2333929"/>
              <a:gd name="connsiteX0" fmla="*/ 0 w 5277090"/>
              <a:gd name="connsiteY0" fmla="*/ 2285622 h 2285622"/>
              <a:gd name="connsiteX1" fmla="*/ 1374895 w 5277090"/>
              <a:gd name="connsiteY1" fmla="*/ 1887319 h 2285622"/>
              <a:gd name="connsiteX2" fmla="*/ 1925307 w 5277090"/>
              <a:gd name="connsiteY2" fmla="*/ 1243356 h 2285622"/>
              <a:gd name="connsiteX3" fmla="*/ 3039793 w 5277090"/>
              <a:gd name="connsiteY3" fmla="*/ 979147 h 2285622"/>
              <a:gd name="connsiteX4" fmla="*/ 3759499 w 5277090"/>
              <a:gd name="connsiteY4" fmla="*/ 195484 h 2285622"/>
              <a:gd name="connsiteX5" fmla="*/ 4536114 w 5277090"/>
              <a:gd name="connsiteY5" fmla="*/ 0 h 2285622"/>
              <a:gd name="connsiteX6" fmla="*/ 5277090 w 5277090"/>
              <a:gd name="connsiteY6" fmla="*/ 36233 h 2285622"/>
              <a:gd name="connsiteX0" fmla="*/ 0 w 5147094"/>
              <a:gd name="connsiteY0" fmla="*/ 2370161 h 2370161"/>
              <a:gd name="connsiteX1" fmla="*/ 1374895 w 5147094"/>
              <a:gd name="connsiteY1" fmla="*/ 1971858 h 2370161"/>
              <a:gd name="connsiteX2" fmla="*/ 1925307 w 5147094"/>
              <a:gd name="connsiteY2" fmla="*/ 1327895 h 2370161"/>
              <a:gd name="connsiteX3" fmla="*/ 3039793 w 5147094"/>
              <a:gd name="connsiteY3" fmla="*/ 1063686 h 2370161"/>
              <a:gd name="connsiteX4" fmla="*/ 3759499 w 5147094"/>
              <a:gd name="connsiteY4" fmla="*/ 280023 h 2370161"/>
              <a:gd name="connsiteX5" fmla="*/ 4536114 w 5147094"/>
              <a:gd name="connsiteY5" fmla="*/ 84539 h 2370161"/>
              <a:gd name="connsiteX6" fmla="*/ 5147094 w 5147094"/>
              <a:gd name="connsiteY6" fmla="*/ 0 h 2370161"/>
              <a:gd name="connsiteX0" fmla="*/ 0 w 5251090"/>
              <a:gd name="connsiteY0" fmla="*/ 2394316 h 2394316"/>
              <a:gd name="connsiteX1" fmla="*/ 1374895 w 5251090"/>
              <a:gd name="connsiteY1" fmla="*/ 1996013 h 2394316"/>
              <a:gd name="connsiteX2" fmla="*/ 1925307 w 5251090"/>
              <a:gd name="connsiteY2" fmla="*/ 1352050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1996013 h 2394316"/>
              <a:gd name="connsiteX2" fmla="*/ 2065695 w 5251090"/>
              <a:gd name="connsiteY2" fmla="*/ 1382557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3039793 w 5251090"/>
              <a:gd name="connsiteY3" fmla="*/ 1087841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759499 w 5251090"/>
              <a:gd name="connsiteY4" fmla="*/ 304178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511757 w 5251090"/>
              <a:gd name="connsiteY4" fmla="*/ 327059 h 2394316"/>
              <a:gd name="connsiteX5" fmla="*/ 4536114 w 5251090"/>
              <a:gd name="connsiteY5" fmla="*/ 108694 h 2394316"/>
              <a:gd name="connsiteX6" fmla="*/ 5251090 w 5251090"/>
              <a:gd name="connsiteY6" fmla="*/ 0 h 2394316"/>
              <a:gd name="connsiteX0" fmla="*/ 0 w 5251090"/>
              <a:gd name="connsiteY0" fmla="*/ 2394316 h 2394316"/>
              <a:gd name="connsiteX1" fmla="*/ 1374895 w 5251090"/>
              <a:gd name="connsiteY1" fmla="*/ 2125670 h 2394316"/>
              <a:gd name="connsiteX2" fmla="*/ 2065695 w 5251090"/>
              <a:gd name="connsiteY2" fmla="*/ 1382557 h 2394316"/>
              <a:gd name="connsiteX3" fmla="*/ 2792050 w 5251090"/>
              <a:gd name="connsiteY3" fmla="*/ 1225124 h 2394316"/>
              <a:gd name="connsiteX4" fmla="*/ 3511757 w 5251090"/>
              <a:gd name="connsiteY4" fmla="*/ 327059 h 2394316"/>
              <a:gd name="connsiteX5" fmla="*/ 4412243 w 5251090"/>
              <a:gd name="connsiteY5" fmla="*/ 55306 h 2394316"/>
              <a:gd name="connsiteX6" fmla="*/ 5251090 w 5251090"/>
              <a:gd name="connsiteY6" fmla="*/ 0 h 239431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511757 w 5077670"/>
              <a:gd name="connsiteY4" fmla="*/ 449089 h 2516346"/>
              <a:gd name="connsiteX5" fmla="*/ 4412243 w 5077670"/>
              <a:gd name="connsiteY5" fmla="*/ 177336 h 2516346"/>
              <a:gd name="connsiteX6" fmla="*/ 5077670 w 5077670"/>
              <a:gd name="connsiteY6" fmla="*/ 0 h 251634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297047 w 5077670"/>
              <a:gd name="connsiteY4" fmla="*/ 479596 h 2516346"/>
              <a:gd name="connsiteX5" fmla="*/ 4412243 w 5077670"/>
              <a:gd name="connsiteY5" fmla="*/ 177336 h 2516346"/>
              <a:gd name="connsiteX6" fmla="*/ 5077670 w 5077670"/>
              <a:gd name="connsiteY6" fmla="*/ 0 h 2516346"/>
              <a:gd name="connsiteX0" fmla="*/ 0 w 5077670"/>
              <a:gd name="connsiteY0" fmla="*/ 2516346 h 2516346"/>
              <a:gd name="connsiteX1" fmla="*/ 1374895 w 5077670"/>
              <a:gd name="connsiteY1" fmla="*/ 2247700 h 2516346"/>
              <a:gd name="connsiteX2" fmla="*/ 2065695 w 5077670"/>
              <a:gd name="connsiteY2" fmla="*/ 1504587 h 2516346"/>
              <a:gd name="connsiteX3" fmla="*/ 2792050 w 5077670"/>
              <a:gd name="connsiteY3" fmla="*/ 1347154 h 2516346"/>
              <a:gd name="connsiteX4" fmla="*/ 3297047 w 5077670"/>
              <a:gd name="connsiteY4" fmla="*/ 479596 h 2516346"/>
              <a:gd name="connsiteX5" fmla="*/ 4214049 w 5077670"/>
              <a:gd name="connsiteY5" fmla="*/ 146829 h 2516346"/>
              <a:gd name="connsiteX6" fmla="*/ 5077670 w 5077670"/>
              <a:gd name="connsiteY6" fmla="*/ 0 h 251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7670" h="2516346">
                <a:moveTo>
                  <a:pt x="0" y="2516346"/>
                </a:moveTo>
                <a:cubicBezTo>
                  <a:pt x="437091" y="2463429"/>
                  <a:pt x="1030613" y="2416326"/>
                  <a:pt x="1374895" y="2247700"/>
                </a:cubicBezTo>
                <a:cubicBezTo>
                  <a:pt x="1719177" y="2079074"/>
                  <a:pt x="1829503" y="1654678"/>
                  <a:pt x="2065695" y="1504587"/>
                </a:cubicBezTo>
                <a:cubicBezTo>
                  <a:pt x="2301888" y="1354496"/>
                  <a:pt x="2586825" y="1517986"/>
                  <a:pt x="2792050" y="1347154"/>
                </a:cubicBezTo>
                <a:cubicBezTo>
                  <a:pt x="2997275" y="1176322"/>
                  <a:pt x="3060047" y="679650"/>
                  <a:pt x="3297047" y="479596"/>
                </a:cubicBezTo>
                <a:cubicBezTo>
                  <a:pt x="3534047" y="279542"/>
                  <a:pt x="4214049" y="146829"/>
                  <a:pt x="4214049" y="146829"/>
                </a:cubicBezTo>
                <a:lnTo>
                  <a:pt x="5077670" y="0"/>
                </a:lnTo>
              </a:path>
            </a:pathLst>
          </a:custGeom>
          <a:noFill/>
          <a:ln w="28575">
            <a:solidFill>
              <a:srgbClr val="FA83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7062772" y="1164800"/>
            <a:ext cx="121417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2"/>
                </a:solidFill>
              </a:rPr>
              <a:t>Wachstum</a:t>
            </a:r>
            <a:endParaRPr lang="de-DE" sz="1600" b="1" dirty="0">
              <a:solidFill>
                <a:schemeClr val="accent2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81993" y="2441388"/>
            <a:ext cx="23975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</a:rPr>
              <a:t>Stillstand Produktion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Einbruch Nachfrage</a:t>
            </a:r>
          </a:p>
          <a:p>
            <a:pPr>
              <a:spcAft>
                <a:spcPts val="600"/>
              </a:spcAft>
            </a:pPr>
            <a:r>
              <a:rPr lang="de-DE" sz="1200" b="1" u="sng" dirty="0" smtClean="0">
                <a:solidFill>
                  <a:srgbClr val="000000"/>
                </a:solidFill>
                <a:sym typeface="Wingdings" panose="05000000000000000000" pitchFamily="2" charset="2"/>
              </a:rPr>
              <a:t>Ausnahmen: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Lebensmittel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Produkte des täglichen Bedarfs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Hygieneschutzmittel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30" name="Line 176"/>
          <p:cNvSpPr>
            <a:spLocks noChangeShapeType="1"/>
          </p:cNvSpPr>
          <p:nvPr/>
        </p:nvSpPr>
        <p:spPr bwMode="auto">
          <a:xfrm>
            <a:off x="2740029" y="4955853"/>
            <a:ext cx="4730064" cy="0"/>
          </a:xfrm>
          <a:prstGeom prst="line">
            <a:avLst/>
          </a:prstGeom>
          <a:noFill/>
          <a:ln w="28575">
            <a:solidFill>
              <a:srgbClr val="FA8324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sz="3200" ker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79561" y="4630834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Cov19 Krise &gt; 3 Jahre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04508" y="2107138"/>
            <a:ext cx="1710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0000"/>
                </a:solidFill>
              </a:rPr>
              <a:t>Phase:</a:t>
            </a:r>
            <a:r>
              <a:rPr lang="de-DE" sz="1400" b="1" dirty="0" smtClean="0">
                <a:solidFill>
                  <a:srgbClr val="000000"/>
                </a:solidFill>
              </a:rPr>
              <a:t> </a:t>
            </a:r>
            <a:r>
              <a:rPr lang="de-DE" sz="1600" b="1" u="sng" dirty="0" smtClean="0">
                <a:solidFill>
                  <a:srgbClr val="000000"/>
                </a:solidFill>
              </a:rPr>
              <a:t>Akut</a:t>
            </a:r>
            <a:endParaRPr lang="de-DE" sz="1600" b="1" u="sng" dirty="0">
              <a:solidFill>
                <a:srgbClr val="00000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951479" y="1559439"/>
            <a:ext cx="372287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Sukzessive Öffnung der Kontakt </a:t>
            </a:r>
            <a:r>
              <a:rPr lang="de-DE" sz="1200" dirty="0" err="1" smtClean="0">
                <a:solidFill>
                  <a:srgbClr val="000000"/>
                </a:solidFill>
              </a:rPr>
              <a:t>beschränkungen</a:t>
            </a:r>
            <a:endParaRPr lang="de-DE" sz="1200" dirty="0" smtClean="0">
              <a:solidFill>
                <a:srgbClr val="000000"/>
              </a:solidFill>
            </a:endParaRP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Rückkehr der Nachfrage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Längere Dauer, da Anlauf der Lieferketten 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Knappe Güter aus Akut-Phase werden nachproduziert</a:t>
            </a:r>
            <a:endParaRPr lang="de-DE" sz="1200" b="1" u="sng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2463" y="2866619"/>
            <a:ext cx="2377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0000"/>
                </a:solidFill>
              </a:rPr>
              <a:t>Phase:</a:t>
            </a:r>
            <a:r>
              <a:rPr lang="de-DE" sz="1600" u="sng" dirty="0" smtClean="0"/>
              <a:t/>
            </a:r>
            <a:br>
              <a:rPr lang="de-DE" sz="1600" u="sng" dirty="0" smtClean="0"/>
            </a:br>
            <a:r>
              <a:rPr lang="de-DE" sz="1600" b="1" u="sng" dirty="0" smtClean="0"/>
              <a:t> </a:t>
            </a:r>
            <a:r>
              <a:rPr lang="de-DE" sz="1600" b="1" u="sng" dirty="0" smtClean="0">
                <a:solidFill>
                  <a:srgbClr val="000000"/>
                </a:solidFill>
              </a:rPr>
              <a:t>Stabilisierung</a:t>
            </a:r>
            <a:endParaRPr lang="de-DE" sz="1600" b="1" u="sng" dirty="0">
              <a:solidFill>
                <a:srgbClr val="000000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911525" y="3388386"/>
            <a:ext cx="23262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  <a:t>Stärkerer </a:t>
            </a:r>
            <a:b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  <a:t>Inflations-</a:t>
            </a:r>
            <a:b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  <a:t>anstieg</a:t>
            </a:r>
          </a:p>
        </p:txBody>
      </p:sp>
      <p:sp>
        <p:nvSpPr>
          <p:cNvPr id="36" name="Rechteck 35"/>
          <p:cNvSpPr/>
          <p:nvPr/>
        </p:nvSpPr>
        <p:spPr>
          <a:xfrm>
            <a:off x="604508" y="4183384"/>
            <a:ext cx="2135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400" b="1" dirty="0">
                <a:solidFill>
                  <a:srgbClr val="000000"/>
                </a:solidFill>
                <a:sym typeface="Wingdings" panose="05000000000000000000" pitchFamily="2" charset="2"/>
              </a:rPr>
              <a:t>Deflationärer Druck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96486" y="1973341"/>
            <a:ext cx="2377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0000"/>
                </a:solidFill>
              </a:rPr>
              <a:t>Phase:</a:t>
            </a:r>
            <a:r>
              <a:rPr lang="de-DE" sz="1400" b="1" dirty="0" smtClean="0">
                <a:solidFill>
                  <a:srgbClr val="000000"/>
                </a:solidFill>
              </a:rPr>
              <a:t> </a:t>
            </a:r>
            <a:r>
              <a:rPr lang="de-DE" sz="1600" b="1" u="sng" dirty="0" smtClean="0"/>
              <a:t/>
            </a:r>
            <a:br>
              <a:rPr lang="de-DE" sz="1600" b="1" u="sng" dirty="0" smtClean="0"/>
            </a:br>
            <a:r>
              <a:rPr lang="de-DE" sz="1600" b="1" u="sng" dirty="0" smtClean="0">
                <a:solidFill>
                  <a:srgbClr val="000000"/>
                </a:solidFill>
              </a:rPr>
              <a:t>Normalisierung</a:t>
            </a:r>
            <a:endParaRPr lang="de-DE" sz="1600" b="1" u="sng" dirty="0">
              <a:solidFill>
                <a:srgbClr val="00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632260" y="2770227"/>
            <a:ext cx="38001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Mehr Lagerhaltung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Weniger </a:t>
            </a:r>
            <a:r>
              <a:rPr lang="de-DE" sz="1200" dirty="0" err="1" smtClean="0">
                <a:solidFill>
                  <a:srgbClr val="000000"/>
                </a:solidFill>
              </a:rPr>
              <a:t>globele</a:t>
            </a:r>
            <a:r>
              <a:rPr lang="de-DE" sz="1200" dirty="0" smtClean="0">
                <a:solidFill>
                  <a:srgbClr val="000000"/>
                </a:solidFill>
              </a:rPr>
              <a:t> Lieferketten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Mehr digitale kosteneffiziente </a:t>
            </a:r>
            <a:r>
              <a:rPr lang="de-DE" sz="1200" dirty="0">
                <a:solidFill>
                  <a:srgbClr val="000000"/>
                </a:solidFill>
              </a:rPr>
              <a:t/>
            </a:r>
            <a:br>
              <a:rPr lang="de-DE" sz="1200" dirty="0">
                <a:solidFill>
                  <a:srgbClr val="000000"/>
                </a:solidFill>
              </a:rPr>
            </a:br>
            <a:r>
              <a:rPr lang="de-DE" sz="1200" dirty="0" smtClean="0">
                <a:solidFill>
                  <a:srgbClr val="000000"/>
                </a:solidFill>
              </a:rPr>
              <a:t>regionale Produktion 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Aber: Rationalisierung </a:t>
            </a:r>
          </a:p>
          <a:p>
            <a:pPr marL="93663" indent="-93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000000"/>
                </a:solidFill>
              </a:rPr>
              <a:t>Weiter geringere Lohnkosten</a:t>
            </a:r>
            <a:endParaRPr lang="de-DE" sz="1200" b="1" u="sng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779883" y="3660164"/>
            <a:ext cx="3294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Starkes Sparen </a:t>
            </a:r>
            <a:r>
              <a:rPr lang="de-DE" sz="1200" b="1" dirty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de-DE" sz="1200" b="1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de-DE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„Vorsichtskasse“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Weniger Konsum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Deflationäre Tendenz</a:t>
            </a:r>
            <a:endParaRPr lang="de-DE" sz="12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973411" y="2431673"/>
            <a:ext cx="108395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2"/>
                </a:solidFill>
              </a:rPr>
              <a:t>Erholung</a:t>
            </a:r>
            <a:endParaRPr lang="de-DE" sz="1600" b="1" dirty="0">
              <a:solidFill>
                <a:schemeClr val="accent2"/>
              </a:solidFill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1519430" y="1235094"/>
            <a:ext cx="1251670" cy="91440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Krise</a:t>
            </a:r>
          </a:p>
        </p:txBody>
      </p:sp>
    </p:spTree>
    <p:extLst>
      <p:ext uri="{BB962C8B-B14F-4D97-AF65-F5344CB8AC3E}">
        <p14:creationId xmlns:p14="http://schemas.microsoft.com/office/powerpoint/2010/main" val="30475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AE1-3884-6545-8B69-88E346F5933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1200" y="308555"/>
            <a:ext cx="110374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A50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11111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wrap="square" lIns="36576" tIns="36576" rIns="36576" bIns="3657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2600" b="1" i="0" u="none" strike="noStrike" baseline="0" dirty="0">
                <a:solidFill>
                  <a:srgbClr val="084C8E"/>
                </a:solidFill>
                <a:latin typeface="Arial"/>
                <a:cs typeface="Arial"/>
              </a:rPr>
              <a:t>B P E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2413" y="299320"/>
            <a:ext cx="407671" cy="440055"/>
            <a:chOff x="0" y="0"/>
            <a:chExt cx="1858483" cy="205107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-333687" y="849959"/>
              <a:ext cx="1524643" cy="857270"/>
            </a:xfrm>
            <a:prstGeom prst="parallelogram">
              <a:avLst>
                <a:gd name="adj" fmla="val 59480"/>
              </a:avLst>
            </a:prstGeom>
            <a:solidFill>
              <a:srgbClr val="084C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6200000" flipH="1">
              <a:off x="680417" y="873010"/>
              <a:ext cx="1498860" cy="857273"/>
            </a:xfrm>
            <a:prstGeom prst="parallelogram">
              <a:avLst>
                <a:gd name="adj" fmla="val 53812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1877736" flipH="1" flipV="1">
              <a:off x="162657" y="0"/>
              <a:ext cx="1510682" cy="857270"/>
            </a:xfrm>
            <a:prstGeom prst="parallelogram">
              <a:avLst>
                <a:gd name="adj" fmla="val 57492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111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1111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Textfeld 24"/>
          <p:cNvSpPr txBox="1">
            <a:spLocks noChangeArrowheads="1"/>
          </p:cNvSpPr>
          <p:nvPr/>
        </p:nvSpPr>
        <p:spPr bwMode="auto">
          <a:xfrm>
            <a:off x="154139" y="761188"/>
            <a:ext cx="2407211" cy="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Beraten Planen Entwickeln</a:t>
            </a:r>
          </a:p>
        </p:txBody>
      </p:sp>
      <p:sp>
        <p:nvSpPr>
          <p:cNvPr id="11" name="Textfeld 25"/>
          <p:cNvSpPr txBox="1">
            <a:spLocks noChangeArrowheads="1"/>
          </p:cNvSpPr>
          <p:nvPr/>
        </p:nvSpPr>
        <p:spPr bwMode="auto">
          <a:xfrm>
            <a:off x="163104" y="907831"/>
            <a:ext cx="2092886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de-DE" sz="1000" b="1" i="0" u="none" strike="noStrike" baseline="0" dirty="0">
                <a:solidFill>
                  <a:srgbClr val="595959"/>
                </a:solidFill>
                <a:latin typeface="Arial"/>
                <a:cs typeface="Arial"/>
              </a:rPr>
              <a:t>Dr. Wiesinger GmbH</a:t>
            </a:r>
          </a:p>
        </p:txBody>
      </p:sp>
      <p:cxnSp>
        <p:nvCxnSpPr>
          <p:cNvPr id="12" name="AutoShape 8"/>
          <p:cNvCxnSpPr>
            <a:cxnSpLocks noChangeShapeType="1"/>
          </p:cNvCxnSpPr>
          <p:nvPr/>
        </p:nvCxnSpPr>
        <p:spPr bwMode="auto">
          <a:xfrm>
            <a:off x="1033058" y="326308"/>
            <a:ext cx="0" cy="377825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>
            <a:off x="1339128" y="389173"/>
            <a:ext cx="0" cy="374650"/>
          </a:xfrm>
          <a:prstGeom prst="straightConnector1">
            <a:avLst/>
          </a:prstGeom>
          <a:noFill/>
          <a:ln w="12700" algn="ctr">
            <a:solidFill>
              <a:srgbClr val="084C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>
          <a:xfrm>
            <a:off x="2176902" y="713581"/>
            <a:ext cx="5499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FA8324"/>
                </a:solidFill>
              </a:rPr>
              <a:t>Wie krisenfest ist ihr Unternehmen?</a:t>
            </a:r>
            <a:endParaRPr lang="de-DE" sz="2400" b="1" dirty="0">
              <a:solidFill>
                <a:srgbClr val="FA8324"/>
              </a:solidFill>
            </a:endParaRPr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2177935" y="472304"/>
            <a:ext cx="9633484" cy="5243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2247999" y="1027977"/>
            <a:ext cx="708345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Existieren </a:t>
            </a:r>
            <a:r>
              <a:rPr lang="de-DE" dirty="0">
                <a:solidFill>
                  <a:srgbClr val="000000"/>
                </a:solidFill>
              </a:rPr>
              <a:t>Notfall- </a:t>
            </a:r>
            <a:r>
              <a:rPr lang="de-DE" dirty="0" smtClean="0">
                <a:solidFill>
                  <a:srgbClr val="000000"/>
                </a:solidFill>
              </a:rPr>
              <a:t>Maßnahmenpläne und angepasste Betriebsweisen </a:t>
            </a:r>
            <a:r>
              <a:rPr lang="de-DE" dirty="0">
                <a:solidFill>
                  <a:srgbClr val="000000"/>
                </a:solidFill>
              </a:rPr>
              <a:t>für verschiedene </a:t>
            </a:r>
            <a:r>
              <a:rPr lang="de-DE" dirty="0" smtClean="0">
                <a:solidFill>
                  <a:srgbClr val="000000"/>
                </a:solidFill>
              </a:rPr>
              <a:t>Bedrohungslagen ? (Ausfälle </a:t>
            </a:r>
            <a:r>
              <a:rPr lang="de-DE" dirty="0">
                <a:solidFill>
                  <a:srgbClr val="000000"/>
                </a:solidFill>
              </a:rPr>
              <a:t>von </a:t>
            </a:r>
            <a:r>
              <a:rPr lang="de-DE" dirty="0" smtClean="0">
                <a:solidFill>
                  <a:srgbClr val="000000"/>
                </a:solidFill>
              </a:rPr>
              <a:t>Personal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smtClean="0">
                <a:solidFill>
                  <a:srgbClr val="000000"/>
                </a:solidFill>
              </a:rPr>
              <a:t>Dienstleistern, Anlagen, Gebäuden, Lieferanten?)</a:t>
            </a:r>
            <a:endParaRPr lang="de-DE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Welche </a:t>
            </a:r>
            <a:r>
              <a:rPr lang="de-DE" dirty="0">
                <a:solidFill>
                  <a:srgbClr val="000000"/>
                </a:solidFill>
              </a:rPr>
              <a:t>Auswirkung hat der Ausfall </a:t>
            </a:r>
            <a:r>
              <a:rPr lang="de-DE" dirty="0" smtClean="0">
                <a:solidFill>
                  <a:srgbClr val="000000"/>
                </a:solidFill>
              </a:rPr>
              <a:t>von </a:t>
            </a:r>
            <a:r>
              <a:rPr lang="de-DE" dirty="0">
                <a:solidFill>
                  <a:srgbClr val="000000"/>
                </a:solidFill>
              </a:rPr>
              <a:t>Gebäuden, Anlagen und Facility </a:t>
            </a:r>
            <a:r>
              <a:rPr lang="de-DE" dirty="0" smtClean="0">
                <a:solidFill>
                  <a:srgbClr val="000000"/>
                </a:solidFill>
              </a:rPr>
              <a:t>Services </a:t>
            </a:r>
            <a:r>
              <a:rPr lang="de-DE" dirty="0">
                <a:solidFill>
                  <a:srgbClr val="000000"/>
                </a:solidFill>
              </a:rPr>
              <a:t>auf die </a:t>
            </a:r>
            <a:r>
              <a:rPr lang="de-DE" dirty="0" smtClean="0">
                <a:solidFill>
                  <a:srgbClr val="000000"/>
                </a:solidFill>
              </a:rPr>
              <a:t>Geschäftsprozesse? </a:t>
            </a:r>
            <a:endParaRPr lang="de-DE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In der </a:t>
            </a:r>
            <a:r>
              <a:rPr lang="de-DE" dirty="0">
                <a:solidFill>
                  <a:srgbClr val="000000"/>
                </a:solidFill>
              </a:rPr>
              <a:t>Krise </a:t>
            </a:r>
            <a:r>
              <a:rPr lang="de-DE" dirty="0" smtClean="0">
                <a:solidFill>
                  <a:srgbClr val="000000"/>
                </a:solidFill>
              </a:rPr>
              <a:t>entstehen kurzfristig neue </a:t>
            </a:r>
            <a:r>
              <a:rPr lang="de-DE" dirty="0">
                <a:solidFill>
                  <a:srgbClr val="000000"/>
                </a:solidFill>
              </a:rPr>
              <a:t>Risiken, </a:t>
            </a:r>
            <a:r>
              <a:rPr lang="de-DE" dirty="0" smtClean="0">
                <a:solidFill>
                  <a:srgbClr val="000000"/>
                </a:solidFill>
              </a:rPr>
              <a:t>Gefahrenlagen.  Wie können diese kurzfristig und effektiv gemeistert werden?</a:t>
            </a:r>
            <a:endParaRPr lang="de-DE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Welche geeignete Maßnahmen können ergriffen werden, um </a:t>
            </a:r>
            <a:r>
              <a:rPr lang="de-DE" dirty="0">
                <a:solidFill>
                  <a:srgbClr val="000000"/>
                </a:solidFill>
              </a:rPr>
              <a:t>die Risiken zu </a:t>
            </a:r>
            <a:r>
              <a:rPr lang="de-DE" dirty="0" smtClean="0">
                <a:solidFill>
                  <a:srgbClr val="000000"/>
                </a:solidFill>
              </a:rPr>
              <a:t>vermeiden, verringern, delegieren? </a:t>
            </a:r>
            <a:endParaRPr lang="de-DE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Existiert ein permanent handlungsfähiges Krisen-Team </a:t>
            </a:r>
            <a:r>
              <a:rPr lang="de-DE" dirty="0">
                <a:solidFill>
                  <a:srgbClr val="000000"/>
                </a:solidFill>
              </a:rPr>
              <a:t>mit </a:t>
            </a:r>
            <a:r>
              <a:rPr lang="de-DE" dirty="0" smtClean="0">
                <a:solidFill>
                  <a:srgbClr val="000000"/>
                </a:solidFill>
              </a:rPr>
              <a:t>Vertretungsregelungen, Qualifikationen?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9936"/>
            <a:ext cx="2133486" cy="1422324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0" y="2722260"/>
            <a:ext cx="22733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Bild</a:t>
            </a:r>
            <a:r>
              <a:rPr lang="en-US" sz="800" dirty="0" smtClean="0"/>
              <a:t>: </a:t>
            </a:r>
            <a:r>
              <a:rPr lang="en-US" sz="800" dirty="0" err="1" smtClean="0"/>
              <a:t>MKnighton</a:t>
            </a:r>
            <a:r>
              <a:rPr lang="en-US" sz="800" dirty="0" smtClean="0"/>
              <a:t>/Abu Dhabi Ocean Racing/</a:t>
            </a:r>
            <a:r>
              <a:rPr lang="en-US" sz="800" dirty="0" err="1" smtClean="0"/>
              <a:t>vor</a:t>
            </a:r>
            <a:endParaRPr lang="de-DE" sz="800" dirty="0"/>
          </a:p>
        </p:txBody>
      </p:sp>
      <p:sp>
        <p:nvSpPr>
          <p:cNvPr id="3" name="Rechteck 2"/>
          <p:cNvSpPr/>
          <p:nvPr/>
        </p:nvSpPr>
        <p:spPr>
          <a:xfrm>
            <a:off x="17463" y="2999497"/>
            <a:ext cx="23627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9138">
              <a:spcAft>
                <a:spcPts val="1200"/>
              </a:spcAft>
              <a:tabLst>
                <a:tab pos="1436688" algn="r"/>
              </a:tabLst>
            </a:pPr>
            <a:r>
              <a:rPr lang="de-DE" sz="1100" dirty="0">
                <a:solidFill>
                  <a:srgbClr val="000000"/>
                </a:solidFill>
              </a:rPr>
              <a:t>Das FM Kernteam </a:t>
            </a:r>
            <a:r>
              <a:rPr lang="de-DE" sz="1100" dirty="0" smtClean="0">
                <a:solidFill>
                  <a:srgbClr val="000000"/>
                </a:solidFill>
              </a:rPr>
              <a:t>muss </a:t>
            </a:r>
            <a:r>
              <a:rPr lang="de-DE" sz="1100" dirty="0">
                <a:solidFill>
                  <a:srgbClr val="000000"/>
                </a:solidFill>
              </a:rPr>
              <a:t>Krisentauglich (=wetterfest) sein. Die </a:t>
            </a:r>
            <a:r>
              <a:rPr lang="de-DE" sz="1100" dirty="0" err="1">
                <a:solidFill>
                  <a:srgbClr val="000000"/>
                </a:solidFill>
              </a:rPr>
              <a:t>rauhe</a:t>
            </a:r>
            <a:r>
              <a:rPr lang="de-DE" sz="1100" dirty="0">
                <a:solidFill>
                  <a:srgbClr val="000000"/>
                </a:solidFill>
              </a:rPr>
              <a:t> See erfordert eine krisenfeste Mannschaft, die keine Angst hat, die Lage richtig beurteilt und beherzt </a:t>
            </a:r>
            <a:r>
              <a:rPr lang="de-DE" sz="1100" dirty="0" smtClean="0">
                <a:solidFill>
                  <a:srgbClr val="000000"/>
                </a:solidFill>
              </a:rPr>
              <a:t>anpackt</a:t>
            </a:r>
            <a:r>
              <a:rPr lang="de-DE" sz="1100" dirty="0">
                <a:solidFill>
                  <a:srgbClr val="000000"/>
                </a:solidFill>
              </a:rPr>
              <a:t>. Jeder kennt seine Aufgaben, ist auf seiner Position und achtet auf die sich ändernden Rahmenbedingungen und reagiert sofort.</a:t>
            </a:r>
          </a:p>
        </p:txBody>
      </p:sp>
    </p:spTree>
    <p:extLst>
      <p:ext uri="{BB962C8B-B14F-4D97-AF65-F5344CB8AC3E}">
        <p14:creationId xmlns:p14="http://schemas.microsoft.com/office/powerpoint/2010/main" val="11669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master">
  <a:themeElements>
    <a:clrScheme name="servparc 2019">
      <a:dk1>
        <a:srgbClr val="67737C"/>
      </a:dk1>
      <a:lt1>
        <a:sysClr val="window" lastClr="FFFFFF"/>
      </a:lt1>
      <a:dk2>
        <a:srgbClr val="003557"/>
      </a:dk2>
      <a:lt2>
        <a:srgbClr val="FFFFFF"/>
      </a:lt2>
      <a:accent1>
        <a:srgbClr val="004C79"/>
      </a:accent1>
      <a:accent2>
        <a:srgbClr val="F07E23"/>
      </a:accent2>
      <a:accent3>
        <a:srgbClr val="009A9B"/>
      </a:accent3>
      <a:accent4>
        <a:srgbClr val="A59380"/>
      </a:accent4>
      <a:accent5>
        <a:srgbClr val="C3CFD0"/>
      </a:accent5>
      <a:accent6>
        <a:srgbClr val="003557"/>
      </a:accent6>
      <a:hlink>
        <a:srgbClr val="67737C"/>
      </a:hlink>
      <a:folHlink>
        <a:srgbClr val="67737C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master">
  <a:themeElements>
    <a:clrScheme name="servparc 2019">
      <a:dk1>
        <a:srgbClr val="67737C"/>
      </a:dk1>
      <a:lt1>
        <a:sysClr val="window" lastClr="FFFFFF"/>
      </a:lt1>
      <a:dk2>
        <a:srgbClr val="003557"/>
      </a:dk2>
      <a:lt2>
        <a:srgbClr val="FFFFFF"/>
      </a:lt2>
      <a:accent1>
        <a:srgbClr val="004C79"/>
      </a:accent1>
      <a:accent2>
        <a:srgbClr val="F07E23"/>
      </a:accent2>
      <a:accent3>
        <a:srgbClr val="009A9B"/>
      </a:accent3>
      <a:accent4>
        <a:srgbClr val="A59380"/>
      </a:accent4>
      <a:accent5>
        <a:srgbClr val="C3CFD0"/>
      </a:accent5>
      <a:accent6>
        <a:srgbClr val="003557"/>
      </a:accent6>
      <a:hlink>
        <a:srgbClr val="67737C"/>
      </a:hlink>
      <a:folHlink>
        <a:srgbClr val="67737C"/>
      </a:folHlink>
    </a:clrScheme>
    <a:fontScheme name="Benutzerdefiniert 1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servparc2019_PPT_01</Template>
  <TotalTime>0</TotalTime>
  <Words>2413</Words>
  <Application>Microsoft Office PowerPoint</Application>
  <PresentationFormat>Bildschirmpräsentation (16:9)</PresentationFormat>
  <Paragraphs>987</Paragraphs>
  <Slides>32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32</vt:i4>
      </vt:variant>
    </vt:vector>
  </HeadingPairs>
  <TitlesOfParts>
    <vt:vector size="42" baseType="lpstr">
      <vt:lpstr>Arial Unicode MS</vt:lpstr>
      <vt:lpstr>ＭＳ Ｐゴシック</vt:lpstr>
      <vt:lpstr>Aharoni</vt:lpstr>
      <vt:lpstr>Arial</vt:lpstr>
      <vt:lpstr>Calibri</vt:lpstr>
      <vt:lpstr>Helvetica</vt:lpstr>
      <vt:lpstr>Times</vt:lpstr>
      <vt:lpstr>Wingdings</vt:lpstr>
      <vt:lpstr>Titelmaster</vt:lpstr>
      <vt:lpstr>Inhaltsmaster</vt:lpstr>
      <vt:lpstr>Krisen – Strategie FM: wie können wir schneller in Gefahrenlagen agieren?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Mesago Messe Frankfurt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Fuchs, Marc (Mesago Stuttgart)</dc:creator>
  <cp:lastModifiedBy>Georg Wiesinger</cp:lastModifiedBy>
  <cp:revision>48</cp:revision>
  <cp:lastPrinted>2018-11-23T14:09:16Z</cp:lastPrinted>
  <dcterms:created xsi:type="dcterms:W3CDTF">2019-04-10T08:37:19Z</dcterms:created>
  <dcterms:modified xsi:type="dcterms:W3CDTF">2020-06-07T20:16:25Z</dcterms:modified>
</cp:coreProperties>
</file>